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7" r:id="rId1"/>
    <p:sldMasterId id="2147483733" r:id="rId2"/>
    <p:sldMasterId id="2147483735" r:id="rId3"/>
  </p:sldMasterIdLst>
  <p:notesMasterIdLst>
    <p:notesMasterId r:id="rId208"/>
  </p:notesMasterIdLst>
  <p:handoutMasterIdLst>
    <p:handoutMasterId r:id="rId209"/>
  </p:handoutMasterIdLst>
  <p:sldIdLst>
    <p:sldId id="1461" r:id="rId4"/>
    <p:sldId id="1812" r:id="rId5"/>
    <p:sldId id="1701" r:id="rId6"/>
    <p:sldId id="1702" r:id="rId7"/>
    <p:sldId id="1877" r:id="rId8"/>
    <p:sldId id="1703" r:id="rId9"/>
    <p:sldId id="1704" r:id="rId10"/>
    <p:sldId id="1705" r:id="rId11"/>
    <p:sldId id="1706" r:id="rId12"/>
    <p:sldId id="1707" r:id="rId13"/>
    <p:sldId id="1708" r:id="rId14"/>
    <p:sldId id="1709" r:id="rId15"/>
    <p:sldId id="1879" r:id="rId16"/>
    <p:sldId id="1878" r:id="rId17"/>
    <p:sldId id="1710" r:id="rId18"/>
    <p:sldId id="1880" r:id="rId19"/>
    <p:sldId id="1712" r:id="rId20"/>
    <p:sldId id="1713" r:id="rId21"/>
    <p:sldId id="1711" r:id="rId22"/>
    <p:sldId id="1714" r:id="rId23"/>
    <p:sldId id="1715" r:id="rId24"/>
    <p:sldId id="1716" r:id="rId25"/>
    <p:sldId id="1717" r:id="rId26"/>
    <p:sldId id="1718" r:id="rId27"/>
    <p:sldId id="1719" r:id="rId28"/>
    <p:sldId id="1881" r:id="rId29"/>
    <p:sldId id="1720" r:id="rId30"/>
    <p:sldId id="1882" r:id="rId31"/>
    <p:sldId id="1900" r:id="rId32"/>
    <p:sldId id="1721" r:id="rId33"/>
    <p:sldId id="1801" r:id="rId34"/>
    <p:sldId id="1802" r:id="rId35"/>
    <p:sldId id="1725" r:id="rId36"/>
    <p:sldId id="1782" r:id="rId37"/>
    <p:sldId id="1726" r:id="rId38"/>
    <p:sldId id="1788" r:id="rId39"/>
    <p:sldId id="1789" r:id="rId40"/>
    <p:sldId id="1790" r:id="rId41"/>
    <p:sldId id="1901" r:id="rId42"/>
    <p:sldId id="1727" r:id="rId43"/>
    <p:sldId id="1728" r:id="rId44"/>
    <p:sldId id="1820" r:id="rId45"/>
    <p:sldId id="1865" r:id="rId46"/>
    <p:sldId id="1866" r:id="rId47"/>
    <p:sldId id="1781" r:id="rId48"/>
    <p:sldId id="1791" r:id="rId49"/>
    <p:sldId id="1792" r:id="rId50"/>
    <p:sldId id="1793" r:id="rId51"/>
    <p:sldId id="1902" r:id="rId52"/>
    <p:sldId id="1818" r:id="rId53"/>
    <p:sldId id="1819" r:id="rId54"/>
    <p:sldId id="1821" r:id="rId55"/>
    <p:sldId id="1822" r:id="rId56"/>
    <p:sldId id="1903" r:id="rId57"/>
    <p:sldId id="1786" r:id="rId58"/>
    <p:sldId id="1823" r:id="rId59"/>
    <p:sldId id="1862" r:id="rId60"/>
    <p:sldId id="1863" r:id="rId61"/>
    <p:sldId id="1864" r:id="rId62"/>
    <p:sldId id="1904" r:id="rId63"/>
    <p:sldId id="1783" r:id="rId64"/>
    <p:sldId id="1785" r:id="rId65"/>
    <p:sldId id="1884" r:id="rId66"/>
    <p:sldId id="1883" r:id="rId67"/>
    <p:sldId id="1893" r:id="rId68"/>
    <p:sldId id="1905" r:id="rId69"/>
    <p:sldId id="1867" r:id="rId70"/>
    <p:sldId id="1868" r:id="rId71"/>
    <p:sldId id="1906" r:id="rId72"/>
    <p:sldId id="1828" r:id="rId73"/>
    <p:sldId id="1870" r:id="rId74"/>
    <p:sldId id="1869" r:id="rId75"/>
    <p:sldId id="1874" r:id="rId76"/>
    <p:sldId id="1875" r:id="rId77"/>
    <p:sldId id="1729" r:id="rId78"/>
    <p:sldId id="1907" r:id="rId79"/>
    <p:sldId id="1833" r:id="rId80"/>
    <p:sldId id="1894" r:id="rId81"/>
    <p:sldId id="1909" r:id="rId82"/>
    <p:sldId id="1908" r:id="rId83"/>
    <p:sldId id="1910" r:id="rId84"/>
    <p:sldId id="1911" r:id="rId85"/>
    <p:sldId id="1912" r:id="rId86"/>
    <p:sldId id="1891" r:id="rId87"/>
    <p:sldId id="1892" r:id="rId88"/>
    <p:sldId id="1915" r:id="rId89"/>
    <p:sldId id="1919" r:id="rId90"/>
    <p:sldId id="1916" r:id="rId91"/>
    <p:sldId id="1917" r:id="rId92"/>
    <p:sldId id="1918" r:id="rId93"/>
    <p:sldId id="1914" r:id="rId94"/>
    <p:sldId id="1913" r:id="rId95"/>
    <p:sldId id="1834" r:id="rId96"/>
    <p:sldId id="1835" r:id="rId97"/>
    <p:sldId id="1836" r:id="rId98"/>
    <p:sldId id="1837" r:id="rId99"/>
    <p:sldId id="1838" r:id="rId100"/>
    <p:sldId id="1839" r:id="rId101"/>
    <p:sldId id="1840" r:id="rId102"/>
    <p:sldId id="1871" r:id="rId103"/>
    <p:sldId id="1872" r:id="rId104"/>
    <p:sldId id="1873" r:id="rId105"/>
    <p:sldId id="1841" r:id="rId106"/>
    <p:sldId id="1842" r:id="rId107"/>
    <p:sldId id="1920" r:id="rId108"/>
    <p:sldId id="1731" r:id="rId109"/>
    <p:sldId id="1895" r:id="rId110"/>
    <p:sldId id="1922" r:id="rId111"/>
    <p:sldId id="1732" r:id="rId112"/>
    <p:sldId id="1733" r:id="rId113"/>
    <p:sldId id="1734" r:id="rId114"/>
    <p:sldId id="1929" r:id="rId115"/>
    <p:sldId id="1799" r:id="rId116"/>
    <p:sldId id="1800" r:id="rId117"/>
    <p:sldId id="1934" r:id="rId118"/>
    <p:sldId id="1804" r:id="rId119"/>
    <p:sldId id="1805" r:id="rId120"/>
    <p:sldId id="1930" r:id="rId121"/>
    <p:sldId id="1825" r:id="rId122"/>
    <p:sldId id="1824" r:id="rId123"/>
    <p:sldId id="1826" r:id="rId124"/>
    <p:sldId id="1827" r:id="rId125"/>
    <p:sldId id="1931" r:id="rId126"/>
    <p:sldId id="1844" r:id="rId127"/>
    <p:sldId id="1845" r:id="rId128"/>
    <p:sldId id="1846" r:id="rId129"/>
    <p:sldId id="1847" r:id="rId130"/>
    <p:sldId id="1933" r:id="rId131"/>
    <p:sldId id="1854" r:id="rId132"/>
    <p:sldId id="1855" r:id="rId133"/>
    <p:sldId id="1856" r:id="rId134"/>
    <p:sldId id="1858" r:id="rId135"/>
    <p:sldId id="1932" r:id="rId136"/>
    <p:sldId id="1830" r:id="rId137"/>
    <p:sldId id="1831" r:id="rId138"/>
    <p:sldId id="1843" r:id="rId139"/>
    <p:sldId id="1850" r:id="rId140"/>
    <p:sldId id="1851" r:id="rId141"/>
    <p:sldId id="1852" r:id="rId142"/>
    <p:sldId id="1853" r:id="rId143"/>
    <p:sldId id="1860" r:id="rId144"/>
    <p:sldId id="1859" r:id="rId145"/>
    <p:sldId id="1861" r:id="rId146"/>
    <p:sldId id="1735" r:id="rId147"/>
    <p:sldId id="1921" r:id="rId148"/>
    <p:sldId id="1736" r:id="rId149"/>
    <p:sldId id="1896" r:id="rId150"/>
    <p:sldId id="1887" r:id="rId151"/>
    <p:sldId id="1737" r:id="rId152"/>
    <p:sldId id="1738" r:id="rId153"/>
    <p:sldId id="1945" r:id="rId154"/>
    <p:sldId id="1739" r:id="rId155"/>
    <p:sldId id="1886" r:id="rId156"/>
    <p:sldId id="1741" r:id="rId157"/>
    <p:sldId id="1742" r:id="rId158"/>
    <p:sldId id="1743" r:id="rId159"/>
    <p:sldId id="1744" r:id="rId160"/>
    <p:sldId id="1888" r:id="rId161"/>
    <p:sldId id="1746" r:id="rId162"/>
    <p:sldId id="1747" r:id="rId163"/>
    <p:sldId id="1748" r:id="rId164"/>
    <p:sldId id="1749" r:id="rId165"/>
    <p:sldId id="1889" r:id="rId166"/>
    <p:sldId id="1751" r:id="rId167"/>
    <p:sldId id="1752" r:id="rId168"/>
    <p:sldId id="1753" r:id="rId169"/>
    <p:sldId id="1946" r:id="rId170"/>
    <p:sldId id="1947" r:id="rId171"/>
    <p:sldId id="1754" r:id="rId172"/>
    <p:sldId id="1890" r:id="rId173"/>
    <p:sldId id="1756" r:id="rId174"/>
    <p:sldId id="1757" r:id="rId175"/>
    <p:sldId id="1758" r:id="rId176"/>
    <p:sldId id="1759" r:id="rId177"/>
    <p:sldId id="1760" r:id="rId178"/>
    <p:sldId id="1935" r:id="rId179"/>
    <p:sldId id="1770" r:id="rId180"/>
    <p:sldId id="1897" r:id="rId181"/>
    <p:sldId id="1936" r:id="rId182"/>
    <p:sldId id="1771" r:id="rId183"/>
    <p:sldId id="1772" r:id="rId184"/>
    <p:sldId id="1778" r:id="rId185"/>
    <p:sldId id="1779" r:id="rId186"/>
    <p:sldId id="1773" r:id="rId187"/>
    <p:sldId id="1937" r:id="rId188"/>
    <p:sldId id="1767" r:id="rId189"/>
    <p:sldId id="1768" r:id="rId190"/>
    <p:sldId id="1797" r:id="rId191"/>
    <p:sldId id="1798" r:id="rId192"/>
    <p:sldId id="1769" r:id="rId193"/>
    <p:sldId id="1938" r:id="rId194"/>
    <p:sldId id="1774" r:id="rId195"/>
    <p:sldId id="1898" r:id="rId196"/>
    <p:sldId id="1775" r:id="rId197"/>
    <p:sldId id="1813" r:id="rId198"/>
    <p:sldId id="1941" r:id="rId199"/>
    <p:sldId id="1814" r:id="rId200"/>
    <p:sldId id="1942" r:id="rId201"/>
    <p:sldId id="1943" r:id="rId202"/>
    <p:sldId id="1776" r:id="rId203"/>
    <p:sldId id="1940" r:id="rId204"/>
    <p:sldId id="1939" r:id="rId205"/>
    <p:sldId id="1944" r:id="rId206"/>
    <p:sldId id="1899" r:id="rId207"/>
  </p:sldIdLst>
  <p:sldSz cx="9144000" cy="6858000" type="screen4x3"/>
  <p:notesSz cx="7102475" cy="102330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568">
          <p15:clr>
            <a:srgbClr val="A4A3A4"/>
          </p15:clr>
        </p15:guide>
        <p15:guide id="4" orient="horz" pos="2205">
          <p15:clr>
            <a:srgbClr val="A4A3A4"/>
          </p15:clr>
        </p15:guide>
        <p15:guide id="5" orient="horz" pos="3929">
          <p15:clr>
            <a:srgbClr val="A4A3A4"/>
          </p15:clr>
        </p15:guide>
        <p15:guide id="6" pos="55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223">
          <p15:clr>
            <a:srgbClr val="A4A3A4"/>
          </p15:clr>
        </p15:guide>
        <p15:guide id="4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99FF"/>
    <a:srgbClr val="CC00CC"/>
    <a:srgbClr val="54E719"/>
    <a:srgbClr val="007434"/>
    <a:srgbClr val="ACCBF9"/>
    <a:srgbClr val="251E7C"/>
    <a:srgbClr val="000000"/>
    <a:srgbClr val="DA0404"/>
    <a:srgbClr val="FFFF66"/>
    <a:srgbClr val="03119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46" autoAdjust="0"/>
    <p:restoredTop sz="78695" autoAdjust="0"/>
  </p:normalViewPr>
  <p:slideViewPr>
    <p:cSldViewPr>
      <p:cViewPr varScale="1">
        <p:scale>
          <a:sx n="84" d="100"/>
          <a:sy n="84" d="100"/>
        </p:scale>
        <p:origin x="456" y="30"/>
      </p:cViewPr>
      <p:guideLst>
        <p:guide orient="horz" pos="2160"/>
        <p:guide pos="2880"/>
        <p:guide orient="horz" pos="2568"/>
        <p:guide orient="horz" pos="2205"/>
        <p:guide orient="horz" pos="3929"/>
        <p:guide pos="55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57078"/>
    </p:cViewPr>
  </p:sorterViewPr>
  <p:notesViewPr>
    <p:cSldViewPr>
      <p:cViewPr>
        <p:scale>
          <a:sx n="70" d="100"/>
          <a:sy n="70" d="100"/>
        </p:scale>
        <p:origin x="3282" y="150"/>
      </p:cViewPr>
      <p:guideLst>
        <p:guide orient="horz" pos="2880"/>
        <p:guide pos="2160"/>
        <p:guide orient="horz" pos="3223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slide" Target="slides/slide178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182" Type="http://schemas.openxmlformats.org/officeDocument/2006/relationships/slide" Target="slides/slide179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5" Type="http://schemas.openxmlformats.org/officeDocument/2006/relationships/slide" Target="slides/slide62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51" Type="http://schemas.openxmlformats.org/officeDocument/2006/relationships/slide" Target="slides/slide148.xml"/><Relationship Id="rId172" Type="http://schemas.openxmlformats.org/officeDocument/2006/relationships/slide" Target="slides/slide169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4" Type="http://schemas.openxmlformats.org/officeDocument/2006/relationships/slide" Target="slides/slide21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31" Type="http://schemas.openxmlformats.org/officeDocument/2006/relationships/slide" Target="slides/slide128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208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189" Type="http://schemas.openxmlformats.org/officeDocument/2006/relationships/slide" Target="slides/slide186.xml"/><Relationship Id="rId3" Type="http://schemas.openxmlformats.org/officeDocument/2006/relationships/slideMaster" Target="slideMasters/slideMaster3.xml"/><Relationship Id="rId214" Type="http://schemas.openxmlformats.org/officeDocument/2006/relationships/tableStyles" Target="tableStyles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slide" Target="slides/slide176.xml"/><Relationship Id="rId195" Type="http://schemas.openxmlformats.org/officeDocument/2006/relationships/slide" Target="slides/slide192.xml"/><Relationship Id="rId209" Type="http://schemas.openxmlformats.org/officeDocument/2006/relationships/handoutMaster" Target="handoutMasters/handoutMaster1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10" Type="http://schemas.openxmlformats.org/officeDocument/2006/relationships/commentAuthors" Target="commentAuthors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presProps" Target="presProps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201" Type="http://schemas.openxmlformats.org/officeDocument/2006/relationships/slide" Target="slides/slide198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1" Type="http://schemas.openxmlformats.org/officeDocument/2006/relationships/slideMaster" Target="slideMasters/slideMaster1.xml"/><Relationship Id="rId212" Type="http://schemas.openxmlformats.org/officeDocument/2006/relationships/viewProps" Target="viewProps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202" Type="http://schemas.openxmlformats.org/officeDocument/2006/relationships/slide" Target="slides/slide199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60730A-439E-40A3-8160-F9E6DF1E1016}" type="doc">
      <dgm:prSet loTypeId="urn:microsoft.com/office/officeart/2008/layout/VerticalCurvedList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GB"/>
        </a:p>
      </dgm:t>
    </dgm:pt>
    <dgm:pt modelId="{2EB07110-EE62-4D6D-9D5A-110B468DEAF7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GB" dirty="0">
              <a:solidFill>
                <a:schemeClr val="tx1"/>
              </a:solidFill>
            </a:rPr>
            <a:t>Your name</a:t>
          </a:r>
        </a:p>
      </dgm:t>
    </dgm:pt>
    <dgm:pt modelId="{BF3EDAC5-F9E8-420E-920A-8387182F8619}" type="parTrans" cxnId="{C67E4FA7-5E72-4E5C-BA43-8CDFC99E0A2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9088D85-4A5C-4141-BEDD-0F2015D6494D}" type="sibTrans" cxnId="{C67E4FA7-5E72-4E5C-BA43-8CDFC99E0A2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8F7588D-FB5C-4D95-A586-97DA8B82F666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GB" dirty="0">
              <a:solidFill>
                <a:schemeClr val="tx1"/>
              </a:solidFill>
            </a:rPr>
            <a:t>Your Job</a:t>
          </a:r>
        </a:p>
      </dgm:t>
    </dgm:pt>
    <dgm:pt modelId="{89FDE8B1-680F-4B0B-852B-7D670824C40A}" type="parTrans" cxnId="{09F22E49-9610-40EC-A305-172E5A30253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D4F6ECD-D797-4A90-8F20-87D6491D615E}" type="sibTrans" cxnId="{09F22E49-9610-40EC-A305-172E5A30253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A9D56B6-8F95-4313-A3C9-D76A071F8657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GB" dirty="0">
              <a:solidFill>
                <a:schemeClr val="tx1"/>
              </a:solidFill>
            </a:rPr>
            <a:t>Your expectations for the course</a:t>
          </a:r>
        </a:p>
      </dgm:t>
    </dgm:pt>
    <dgm:pt modelId="{4986807F-A59A-4E45-B46B-9982C675DF8F}" type="parTrans" cxnId="{DCB15175-4965-4BB6-B12E-D0A71DBB0F1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56382A7-F96E-42D3-98FD-B5D11297722D}" type="sibTrans" cxnId="{DCB15175-4965-4BB6-B12E-D0A71DBB0F1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CC60CD2-F9B4-46BD-99E6-0AC064A41B0F}" type="pres">
      <dgm:prSet presAssocID="{FB60730A-439E-40A3-8160-F9E6DF1E101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B8FFC9B-FD89-4E7C-A2F8-51015AC2810A}" type="pres">
      <dgm:prSet presAssocID="{FB60730A-439E-40A3-8160-F9E6DF1E1016}" presName="Name1" presStyleCnt="0"/>
      <dgm:spPr/>
    </dgm:pt>
    <dgm:pt modelId="{79A3C103-42EE-497C-86B4-13218636D1EF}" type="pres">
      <dgm:prSet presAssocID="{FB60730A-439E-40A3-8160-F9E6DF1E1016}" presName="cycle" presStyleCnt="0"/>
      <dgm:spPr/>
    </dgm:pt>
    <dgm:pt modelId="{326AAAF1-2B12-4A22-A3BB-74F03D056959}" type="pres">
      <dgm:prSet presAssocID="{FB60730A-439E-40A3-8160-F9E6DF1E1016}" presName="srcNode" presStyleLbl="node1" presStyleIdx="0" presStyleCnt="3"/>
      <dgm:spPr/>
    </dgm:pt>
    <dgm:pt modelId="{1DE112EF-EDD0-4F9D-A217-96FA830567EA}" type="pres">
      <dgm:prSet presAssocID="{FB60730A-439E-40A3-8160-F9E6DF1E1016}" presName="conn" presStyleLbl="parChTrans1D2" presStyleIdx="0" presStyleCnt="1"/>
      <dgm:spPr/>
      <dgm:t>
        <a:bodyPr/>
        <a:lstStyle/>
        <a:p>
          <a:endParaRPr lang="en-US"/>
        </a:p>
      </dgm:t>
    </dgm:pt>
    <dgm:pt modelId="{08D99DA3-DFEE-476A-8098-D81A5D1E685A}" type="pres">
      <dgm:prSet presAssocID="{FB60730A-439E-40A3-8160-F9E6DF1E1016}" presName="extraNode" presStyleLbl="node1" presStyleIdx="0" presStyleCnt="3"/>
      <dgm:spPr/>
    </dgm:pt>
    <dgm:pt modelId="{B250C479-609E-43C4-BB23-5790B09DE8F6}" type="pres">
      <dgm:prSet presAssocID="{FB60730A-439E-40A3-8160-F9E6DF1E1016}" presName="dstNode" presStyleLbl="node1" presStyleIdx="0" presStyleCnt="3"/>
      <dgm:spPr/>
    </dgm:pt>
    <dgm:pt modelId="{818AE064-0407-4B22-9FB8-6FC29898438F}" type="pres">
      <dgm:prSet presAssocID="{2EB07110-EE62-4D6D-9D5A-110B468DEAF7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019E7-7D30-412F-8D88-F74E8E9F7099}" type="pres">
      <dgm:prSet presAssocID="{2EB07110-EE62-4D6D-9D5A-110B468DEAF7}" presName="accent_1" presStyleCnt="0"/>
      <dgm:spPr/>
    </dgm:pt>
    <dgm:pt modelId="{F8A41A75-EE4F-414D-93D7-8DB3D90184F1}" type="pres">
      <dgm:prSet presAssocID="{2EB07110-EE62-4D6D-9D5A-110B468DEAF7}" presName="accentRepeatNode" presStyleLbl="solidFgAcc1" presStyleIdx="0" presStyleCnt="3"/>
      <dgm:spPr/>
    </dgm:pt>
    <dgm:pt modelId="{7AD24CA6-C61B-498B-A366-2884EECE277F}" type="pres">
      <dgm:prSet presAssocID="{58F7588D-FB5C-4D95-A586-97DA8B82F666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F6A5C2-C955-490D-9FB7-F266ED7BA866}" type="pres">
      <dgm:prSet presAssocID="{58F7588D-FB5C-4D95-A586-97DA8B82F666}" presName="accent_2" presStyleCnt="0"/>
      <dgm:spPr/>
    </dgm:pt>
    <dgm:pt modelId="{B305F155-75EC-4E5D-BE8B-B2A947A02804}" type="pres">
      <dgm:prSet presAssocID="{58F7588D-FB5C-4D95-A586-97DA8B82F666}" presName="accentRepeatNode" presStyleLbl="solidFgAcc1" presStyleIdx="1" presStyleCnt="3"/>
      <dgm:spPr/>
    </dgm:pt>
    <dgm:pt modelId="{1233E730-B8C9-6244-ACA1-F68F9AB19A9E}" type="pres">
      <dgm:prSet presAssocID="{6A9D56B6-8F95-4313-A3C9-D76A071F8657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E7946F-8D59-C14E-8B21-26AD5F30A9B3}" type="pres">
      <dgm:prSet presAssocID="{6A9D56B6-8F95-4313-A3C9-D76A071F8657}" presName="accent_3" presStyleCnt="0"/>
      <dgm:spPr/>
    </dgm:pt>
    <dgm:pt modelId="{44B26AD1-4ADF-48A4-B34A-CE6721BC6334}" type="pres">
      <dgm:prSet presAssocID="{6A9D56B6-8F95-4313-A3C9-D76A071F8657}" presName="accentRepeatNode" presStyleLbl="solidFgAcc1" presStyleIdx="2" presStyleCnt="3"/>
      <dgm:spPr/>
    </dgm:pt>
  </dgm:ptLst>
  <dgm:cxnLst>
    <dgm:cxn modelId="{04E04661-C4A6-44BF-BBD7-EFE4158BF49E}" type="presOf" srcId="{58F7588D-FB5C-4D95-A586-97DA8B82F666}" destId="{7AD24CA6-C61B-498B-A366-2884EECE277F}" srcOrd="0" destOrd="0" presId="urn:microsoft.com/office/officeart/2008/layout/VerticalCurvedList"/>
    <dgm:cxn modelId="{C67E4FA7-5E72-4E5C-BA43-8CDFC99E0A28}" srcId="{FB60730A-439E-40A3-8160-F9E6DF1E1016}" destId="{2EB07110-EE62-4D6D-9D5A-110B468DEAF7}" srcOrd="0" destOrd="0" parTransId="{BF3EDAC5-F9E8-420E-920A-8387182F8619}" sibTransId="{A9088D85-4A5C-4141-BEDD-0F2015D6494D}"/>
    <dgm:cxn modelId="{63BEB2DD-E0F7-DF46-B1F6-FFB97F285DB0}" type="presOf" srcId="{6A9D56B6-8F95-4313-A3C9-D76A071F8657}" destId="{1233E730-B8C9-6244-ACA1-F68F9AB19A9E}" srcOrd="0" destOrd="0" presId="urn:microsoft.com/office/officeart/2008/layout/VerticalCurvedList"/>
    <dgm:cxn modelId="{09F22E49-9610-40EC-A305-172E5A302532}" srcId="{FB60730A-439E-40A3-8160-F9E6DF1E1016}" destId="{58F7588D-FB5C-4D95-A586-97DA8B82F666}" srcOrd="1" destOrd="0" parTransId="{89FDE8B1-680F-4B0B-852B-7D670824C40A}" sibTransId="{ED4F6ECD-D797-4A90-8F20-87D6491D615E}"/>
    <dgm:cxn modelId="{37A858DE-B0AD-4836-B551-5953E52D0D4F}" type="presOf" srcId="{A9088D85-4A5C-4141-BEDD-0F2015D6494D}" destId="{1DE112EF-EDD0-4F9D-A217-96FA830567EA}" srcOrd="0" destOrd="0" presId="urn:microsoft.com/office/officeart/2008/layout/VerticalCurvedList"/>
    <dgm:cxn modelId="{DCB15175-4965-4BB6-B12E-D0A71DBB0F12}" srcId="{FB60730A-439E-40A3-8160-F9E6DF1E1016}" destId="{6A9D56B6-8F95-4313-A3C9-D76A071F8657}" srcOrd="2" destOrd="0" parTransId="{4986807F-A59A-4E45-B46B-9982C675DF8F}" sibTransId="{D56382A7-F96E-42D3-98FD-B5D11297722D}"/>
    <dgm:cxn modelId="{08F2DBCF-0427-4A37-8A81-3165F9AF164E}" type="presOf" srcId="{2EB07110-EE62-4D6D-9D5A-110B468DEAF7}" destId="{818AE064-0407-4B22-9FB8-6FC29898438F}" srcOrd="0" destOrd="0" presId="urn:microsoft.com/office/officeart/2008/layout/VerticalCurvedList"/>
    <dgm:cxn modelId="{5E54B652-C7A6-4530-80CE-0C6CC243DEC4}" type="presOf" srcId="{FB60730A-439E-40A3-8160-F9E6DF1E1016}" destId="{3CC60CD2-F9B4-46BD-99E6-0AC064A41B0F}" srcOrd="0" destOrd="0" presId="urn:microsoft.com/office/officeart/2008/layout/VerticalCurvedList"/>
    <dgm:cxn modelId="{A1770E7D-2C2A-4C5B-A9BF-E0BDD4748127}" type="presParOf" srcId="{3CC60CD2-F9B4-46BD-99E6-0AC064A41B0F}" destId="{0B8FFC9B-FD89-4E7C-A2F8-51015AC2810A}" srcOrd="0" destOrd="0" presId="urn:microsoft.com/office/officeart/2008/layout/VerticalCurvedList"/>
    <dgm:cxn modelId="{935E309A-F77F-49C7-A568-CA84C47E27F4}" type="presParOf" srcId="{0B8FFC9B-FD89-4E7C-A2F8-51015AC2810A}" destId="{79A3C103-42EE-497C-86B4-13218636D1EF}" srcOrd="0" destOrd="0" presId="urn:microsoft.com/office/officeart/2008/layout/VerticalCurvedList"/>
    <dgm:cxn modelId="{B304AF3C-6DC7-470E-AC0C-A11E1C4A43E9}" type="presParOf" srcId="{79A3C103-42EE-497C-86B4-13218636D1EF}" destId="{326AAAF1-2B12-4A22-A3BB-74F03D056959}" srcOrd="0" destOrd="0" presId="urn:microsoft.com/office/officeart/2008/layout/VerticalCurvedList"/>
    <dgm:cxn modelId="{16FCD32B-B323-4B0F-BA37-8A4E619AB156}" type="presParOf" srcId="{79A3C103-42EE-497C-86B4-13218636D1EF}" destId="{1DE112EF-EDD0-4F9D-A217-96FA830567EA}" srcOrd="1" destOrd="0" presId="urn:microsoft.com/office/officeart/2008/layout/VerticalCurvedList"/>
    <dgm:cxn modelId="{5DE81F97-D847-45D4-83C7-40710BF1826A}" type="presParOf" srcId="{79A3C103-42EE-497C-86B4-13218636D1EF}" destId="{08D99DA3-DFEE-476A-8098-D81A5D1E685A}" srcOrd="2" destOrd="0" presId="urn:microsoft.com/office/officeart/2008/layout/VerticalCurvedList"/>
    <dgm:cxn modelId="{B0C57F95-1BCB-470D-9BCC-F42DBD52FBC3}" type="presParOf" srcId="{79A3C103-42EE-497C-86B4-13218636D1EF}" destId="{B250C479-609E-43C4-BB23-5790B09DE8F6}" srcOrd="3" destOrd="0" presId="urn:microsoft.com/office/officeart/2008/layout/VerticalCurvedList"/>
    <dgm:cxn modelId="{9B52B150-5486-4A37-AD68-2347C6A2B55F}" type="presParOf" srcId="{0B8FFC9B-FD89-4E7C-A2F8-51015AC2810A}" destId="{818AE064-0407-4B22-9FB8-6FC29898438F}" srcOrd="1" destOrd="0" presId="urn:microsoft.com/office/officeart/2008/layout/VerticalCurvedList"/>
    <dgm:cxn modelId="{13C7A92E-9F9D-4FFB-8C08-3C3A7BA26A07}" type="presParOf" srcId="{0B8FFC9B-FD89-4E7C-A2F8-51015AC2810A}" destId="{707019E7-7D30-412F-8D88-F74E8E9F7099}" srcOrd="2" destOrd="0" presId="urn:microsoft.com/office/officeart/2008/layout/VerticalCurvedList"/>
    <dgm:cxn modelId="{D8CA5C16-C82E-4333-A33E-C1A7B2FF35EE}" type="presParOf" srcId="{707019E7-7D30-412F-8D88-F74E8E9F7099}" destId="{F8A41A75-EE4F-414D-93D7-8DB3D90184F1}" srcOrd="0" destOrd="0" presId="urn:microsoft.com/office/officeart/2008/layout/VerticalCurvedList"/>
    <dgm:cxn modelId="{AD0D36E6-1957-40E3-9D02-E74C2AF98D22}" type="presParOf" srcId="{0B8FFC9B-FD89-4E7C-A2F8-51015AC2810A}" destId="{7AD24CA6-C61B-498B-A366-2884EECE277F}" srcOrd="3" destOrd="0" presId="urn:microsoft.com/office/officeart/2008/layout/VerticalCurvedList"/>
    <dgm:cxn modelId="{0D2BCDFE-DEB1-4770-8914-E50FBC65A7EB}" type="presParOf" srcId="{0B8FFC9B-FD89-4E7C-A2F8-51015AC2810A}" destId="{E0F6A5C2-C955-490D-9FB7-F266ED7BA866}" srcOrd="4" destOrd="0" presId="urn:microsoft.com/office/officeart/2008/layout/VerticalCurvedList"/>
    <dgm:cxn modelId="{1E5417B3-D21F-4883-81D8-5BDEEDD35E02}" type="presParOf" srcId="{E0F6A5C2-C955-490D-9FB7-F266ED7BA866}" destId="{B305F155-75EC-4E5D-BE8B-B2A947A02804}" srcOrd="0" destOrd="0" presId="urn:microsoft.com/office/officeart/2008/layout/VerticalCurvedList"/>
    <dgm:cxn modelId="{C1F24DDE-C6BE-DF40-8AE8-D965DDD39769}" type="presParOf" srcId="{0B8FFC9B-FD89-4E7C-A2F8-51015AC2810A}" destId="{1233E730-B8C9-6244-ACA1-F68F9AB19A9E}" srcOrd="5" destOrd="0" presId="urn:microsoft.com/office/officeart/2008/layout/VerticalCurvedList"/>
    <dgm:cxn modelId="{7DF2C932-355F-6147-8E41-A44DEF74E6DA}" type="presParOf" srcId="{0B8FFC9B-FD89-4E7C-A2F8-51015AC2810A}" destId="{E2E7946F-8D59-C14E-8B21-26AD5F30A9B3}" srcOrd="6" destOrd="0" presId="urn:microsoft.com/office/officeart/2008/layout/VerticalCurvedList"/>
    <dgm:cxn modelId="{D269F72F-9EF7-7448-BDBF-E0CF865E541C}" type="presParOf" srcId="{E2E7946F-8D59-C14E-8B21-26AD5F30A9B3}" destId="{44B26AD1-4ADF-48A4-B34A-CE6721BC633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047261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684213"/>
            <a:ext cx="5695950" cy="4273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4621" y="5067766"/>
            <a:ext cx="969474" cy="309989"/>
          </a:xfrm>
          <a:prstGeom prst="rect">
            <a:avLst/>
          </a:prstGeom>
          <a:noFill/>
        </p:spPr>
        <p:txBody>
          <a:bodyPr wrap="square" lIns="99057" tIns="49528" rIns="99057" bIns="49528" rtlCol="0">
            <a:spAutoFit/>
          </a:bodyPr>
          <a:lstStyle/>
          <a:p>
            <a:r>
              <a:rPr lang="en-GB" sz="1300" b="1" dirty="0"/>
              <a:t>Notes:</a:t>
            </a:r>
          </a:p>
        </p:txBody>
      </p:sp>
    </p:spTree>
    <p:extLst>
      <p:ext uri="{BB962C8B-B14F-4D97-AF65-F5344CB8AC3E}">
        <p14:creationId xmlns:p14="http://schemas.microsoft.com/office/powerpoint/2010/main" val="99166170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41114" y="5377754"/>
            <a:ext cx="5220247" cy="4087794"/>
          </a:xfrm>
          <a:prstGeom prst="rect">
            <a:avLst/>
          </a:prstGeom>
        </p:spPr>
        <p:txBody>
          <a:bodyPr lIns="99057" tIns="49528" rIns="99057" bIns="49528"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703263" y="684213"/>
            <a:ext cx="5695950" cy="4273550"/>
          </a:xfrm>
        </p:spPr>
      </p:sp>
    </p:spTree>
    <p:extLst>
      <p:ext uri="{BB962C8B-B14F-4D97-AF65-F5344CB8AC3E}">
        <p14:creationId xmlns:p14="http://schemas.microsoft.com/office/powerpoint/2010/main" val="324941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9531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Exercise: Define a set of services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867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935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806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Exercise: </a:t>
            </a:r>
            <a:r>
              <a:rPr lang="en-US" dirty="0" smtClean="0">
                <a:solidFill>
                  <a:srgbClr val="002060"/>
                </a:solidFill>
              </a:rPr>
              <a:t>You are required to create some appropriate Swagger based </a:t>
            </a:r>
            <a:r>
              <a:rPr lang="en-US" dirty="0" err="1" smtClean="0">
                <a:solidFill>
                  <a:srgbClr val="002060"/>
                </a:solidFill>
              </a:rPr>
              <a:t>apis</a:t>
            </a:r>
            <a:r>
              <a:rPr lang="en-US" dirty="0" smtClean="0">
                <a:solidFill>
                  <a:srgbClr val="002060"/>
                </a:solidFill>
              </a:rPr>
              <a:t> for the accounts and delivery services from the retail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392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560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Start a server with Apache HTTPD and PHP</a:t>
            </a:r>
          </a:p>
          <a:p>
            <a:r>
              <a:rPr lang="en-GB" dirty="0" smtClean="0"/>
              <a:t>Web page with IP</a:t>
            </a:r>
          </a:p>
          <a:p>
            <a:r>
              <a:rPr lang="en-GB" dirty="0" smtClean="0"/>
              <a:t>Create an image from it</a:t>
            </a:r>
          </a:p>
          <a:p>
            <a:r>
              <a:rPr lang="en-GB" dirty="0" smtClean="0"/>
              <a:t>Deploy as ASG</a:t>
            </a:r>
          </a:p>
          <a:p>
            <a:r>
              <a:rPr lang="en-GB" dirty="0" smtClean="0"/>
              <a:t>Associate load balancer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97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341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921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218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114" y="5377754"/>
            <a:ext cx="5220247" cy="4087794"/>
          </a:xfrm>
          <a:prstGeom prst="rect">
            <a:avLst/>
          </a:prstGeom>
        </p:spPr>
        <p:txBody>
          <a:bodyPr lIns="99057" tIns="49528" rIns="99057" bIns="49528"/>
          <a:lstStyle/>
          <a:p>
            <a:r>
              <a:rPr lang="en-US"/>
              <a:t>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693FD4-8F83-4EF7-AC3F-0DC0388986B0}" type="slidenum">
              <a:rPr kumimoji="0" lang="en-US" sz="11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ITIL Foundation v3.0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>
          <a:xfrm>
            <a:off x="703263" y="684213"/>
            <a:ext cx="5695950" cy="4273550"/>
          </a:xfrm>
        </p:spPr>
      </p:sp>
    </p:spTree>
    <p:extLst>
      <p:ext uri="{BB962C8B-B14F-4D97-AF65-F5344CB8AC3E}">
        <p14:creationId xmlns:p14="http://schemas.microsoft.com/office/powerpoint/2010/main" val="4177886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Demo: run</a:t>
            </a:r>
            <a:r>
              <a:rPr lang="en-GB" baseline="0" dirty="0" smtClean="0"/>
              <a:t> the hello world demo  </a:t>
            </a:r>
            <a:r>
              <a:rPr lang="en-GB" baseline="0" dirty="0" err="1" smtClean="0"/>
              <a:t>docker</a:t>
            </a:r>
            <a:r>
              <a:rPr lang="en-GB" baseline="0" dirty="0" smtClean="0"/>
              <a:t> run hello-world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Then as it says run </a:t>
            </a:r>
            <a:r>
              <a:rPr lang="en-GB" baseline="0" dirty="0" err="1" smtClean="0"/>
              <a:t>docker</a:t>
            </a:r>
            <a:r>
              <a:rPr lang="en-GB" baseline="0" dirty="0" smtClean="0"/>
              <a:t> –it Ubuntu bash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Then </a:t>
            </a:r>
            <a:r>
              <a:rPr lang="sv-SE" baseline="0" dirty="0" smtClean="0"/>
              <a:t>docker run -d -p 9000:9000  -v /var/run/docker.sock:/var/run/docker.sock portainer/portainer</a:t>
            </a:r>
          </a:p>
          <a:p>
            <a:endParaRPr lang="sv-SE" baseline="0" dirty="0" smtClean="0"/>
          </a:p>
          <a:p>
            <a:r>
              <a:rPr lang="en-GB" dirty="0" smtClean="0"/>
              <a:t>Show containers and images. Start a new container (Add Container)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812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Demonstrate pushing an image to the (my) registry</a:t>
            </a:r>
          </a:p>
          <a:p>
            <a:r>
              <a:rPr lang="en-GB" dirty="0" smtClean="0"/>
              <a:t>Then an exercise: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046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Exercise: Service Aggregation</a:t>
            </a:r>
          </a:p>
          <a:p>
            <a:pPr lvl="1"/>
            <a:r>
              <a:rPr lang="en-GB" dirty="0" err="1" smtClean="0"/>
              <a:t>Deply</a:t>
            </a:r>
            <a:r>
              <a:rPr lang="en-GB" dirty="0" smtClean="0"/>
              <a:t> 3 services (</a:t>
            </a:r>
            <a:r>
              <a:rPr lang="en-GB" dirty="0" err="1" smtClean="0"/>
              <a:t>docker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Examine each one</a:t>
            </a:r>
          </a:p>
          <a:p>
            <a:pPr lvl="1"/>
            <a:r>
              <a:rPr lang="en-GB" dirty="0" smtClean="0"/>
              <a:t>Generate a new </a:t>
            </a:r>
            <a:r>
              <a:rPr lang="en-GB" dirty="0" err="1" smtClean="0"/>
              <a:t>aggreagate</a:t>
            </a:r>
            <a:r>
              <a:rPr lang="en-GB" dirty="0" smtClean="0"/>
              <a:t> service</a:t>
            </a:r>
          </a:p>
          <a:p>
            <a:pPr lvl="1"/>
            <a:r>
              <a:rPr lang="en-GB" dirty="0" smtClean="0"/>
              <a:t>Start the aggregation process</a:t>
            </a:r>
          </a:p>
          <a:p>
            <a:pPr lvl="1"/>
            <a:r>
              <a:rPr lang="en-GB" dirty="0" smtClean="0"/>
              <a:t>Class completes as exercise….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355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US" dirty="0"/>
              <a:t>/</a:t>
            </a:r>
            <a:r>
              <a:rPr lang="en-US" dirty="0" smtClean="0"/>
              <a:t>home/</a:t>
            </a:r>
            <a:r>
              <a:rPr lang="en-US" dirty="0" err="1" smtClean="0"/>
              <a:t>mjrw</a:t>
            </a:r>
            <a:r>
              <a:rPr lang="en-US" dirty="0" smtClean="0"/>
              <a:t>/Documents/BBC-Microservices/Source/</a:t>
            </a:r>
            <a:r>
              <a:rPr lang="en-US" dirty="0" err="1" smtClean="0"/>
              <a:t>nodejs</a:t>
            </a:r>
            <a:r>
              <a:rPr lang="en-US" dirty="0" smtClean="0"/>
              <a:t>-services</a:t>
            </a:r>
          </a:p>
          <a:p>
            <a:endParaRPr lang="en-GB" dirty="0"/>
          </a:p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circuitbreaker</a:t>
            </a:r>
            <a:endParaRPr lang="en-US" dirty="0"/>
          </a:p>
          <a:p>
            <a:endParaRPr lang="en-US" dirty="0"/>
          </a:p>
          <a:p>
            <a:r>
              <a:rPr lang="en-US" dirty="0"/>
              <a:t>run with node circuit-breaker.js</a:t>
            </a:r>
            <a:endParaRPr lang="en-US" dirty="0" smtClean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428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URL + port</a:t>
            </a:r>
          </a:p>
          <a:p>
            <a:r>
              <a:rPr lang="en-GB" dirty="0" smtClean="0"/>
              <a:t>Yes – particularly in a Cloud environment</a:t>
            </a:r>
          </a:p>
          <a:p>
            <a:r>
              <a:rPr lang="en-GB" dirty="0" smtClean="0"/>
              <a:t>Yes –</a:t>
            </a:r>
            <a:r>
              <a:rPr lang="en-GB" baseline="0" dirty="0" smtClean="0"/>
              <a:t> scaling is a key issue</a:t>
            </a:r>
          </a:p>
          <a:p>
            <a:r>
              <a:rPr lang="en-GB" baseline="0" dirty="0" smtClean="0"/>
              <a:t>A service registry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1025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Zookeeper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8561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err="1" smtClean="0"/>
              <a:t>NodeJS</a:t>
            </a:r>
            <a:r>
              <a:rPr lang="en-GB" dirty="0" smtClean="0"/>
              <a:t> client to </a:t>
            </a:r>
            <a:r>
              <a:rPr lang="en-GB" dirty="0" err="1" smtClean="0"/>
              <a:t>Aws</a:t>
            </a:r>
            <a:r>
              <a:rPr lang="en-GB" dirty="0" smtClean="0"/>
              <a:t> SQS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868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1836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Optional: </a:t>
            </a:r>
            <a:r>
              <a:rPr lang="en-US" dirty="0" smtClean="0">
                <a:solidFill>
                  <a:srgbClr val="002060"/>
                </a:solidFill>
              </a:rPr>
              <a:t>Using the exercise machine</a:t>
            </a:r>
          </a:p>
          <a:p>
            <a:pPr lvl="1"/>
            <a:r>
              <a:rPr lang="en-US" dirty="0" smtClean="0"/>
              <a:t>Implement some of the patterns found above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716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943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err="1" smtClean="0"/>
              <a:t>Seperation</a:t>
            </a:r>
            <a:r>
              <a:rPr lang="en-GB" dirty="0" smtClean="0"/>
              <a:t> of changes in one layer</a:t>
            </a:r>
            <a:r>
              <a:rPr lang="en-GB" baseline="0" dirty="0" smtClean="0"/>
              <a:t> from another.</a:t>
            </a:r>
          </a:p>
          <a:p>
            <a:r>
              <a:rPr lang="en-GB" baseline="0" dirty="0" smtClean="0"/>
              <a:t>	Makes changes easier</a:t>
            </a:r>
          </a:p>
          <a:p>
            <a:r>
              <a:rPr lang="en-GB" baseline="0" dirty="0" smtClean="0"/>
              <a:t>	May support physical distribution</a:t>
            </a:r>
          </a:p>
          <a:p>
            <a:r>
              <a:rPr lang="en-GB" baseline="0" dirty="0" smtClean="0"/>
              <a:t>Problems:</a:t>
            </a:r>
          </a:p>
          <a:p>
            <a:r>
              <a:rPr lang="en-GB" baseline="0" dirty="0" smtClean="0"/>
              <a:t>	Inflexible</a:t>
            </a:r>
          </a:p>
          <a:p>
            <a:r>
              <a:rPr lang="en-GB" baseline="0" dirty="0" smtClean="0"/>
              <a:t>	Boundaries defined by technical issues – not business ones</a:t>
            </a:r>
          </a:p>
          <a:p>
            <a:endParaRPr lang="en-GB" baseline="0" dirty="0" smtClean="0"/>
          </a:p>
          <a:p>
            <a:r>
              <a:rPr lang="en-GB" baseline="0" dirty="0" smtClean="0"/>
              <a:t>Is an n-tier solution a monolith in disguise? – Partly – but what if we allowed access to the tiers?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865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Sketch a diagram of a</a:t>
            </a:r>
            <a:r>
              <a:rPr lang="en-GB" baseline="0" dirty="0" smtClean="0"/>
              <a:t> load-balanced web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2210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Amazon claim </a:t>
            </a:r>
            <a:r>
              <a:rPr lang="en-GB" dirty="0" err="1" smtClean="0"/>
              <a:t>DynamoDB</a:t>
            </a:r>
            <a:r>
              <a:rPr lang="en-GB" dirty="0" smtClean="0"/>
              <a:t> is both document</a:t>
            </a:r>
            <a:r>
              <a:rPr lang="en-GB" baseline="0" dirty="0" smtClean="0"/>
              <a:t> and key-value – makes sense!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634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Mongo DB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722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4487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625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Use the Neo4J online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98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If we are ahead of schedule then get them to incorporate one of the DB's into a service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128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2060"/>
                </a:solidFill>
              </a:rPr>
              <a:t>This will be a live coding session on how to use the various types of reactive code available to us. This will include a mix of AWS Lambdas and AWS SNS to react to, and notify of, several scenarios.</a:t>
            </a:r>
          </a:p>
          <a:p>
            <a:endParaRPr lang="en-GB" dirty="0" smtClean="0"/>
          </a:p>
          <a:p>
            <a:r>
              <a:rPr lang="en-GB" dirty="0" smtClean="0"/>
              <a:t>The plan:</a:t>
            </a:r>
          </a:p>
          <a:p>
            <a:r>
              <a:rPr lang="en-GB" dirty="0" smtClean="0"/>
              <a:t>Create</a:t>
            </a:r>
            <a:r>
              <a:rPr lang="en-GB" baseline="0" dirty="0" smtClean="0"/>
              <a:t> a simple Lambda</a:t>
            </a:r>
          </a:p>
          <a:p>
            <a:r>
              <a:rPr lang="en-GB" baseline="0" dirty="0" smtClean="0"/>
              <a:t>Associate with a Gateway</a:t>
            </a:r>
          </a:p>
          <a:p>
            <a:r>
              <a:rPr lang="en-GB" baseline="0" dirty="0" smtClean="0"/>
              <a:t>Invoke the gateway</a:t>
            </a:r>
          </a:p>
          <a:p>
            <a:r>
              <a:rPr lang="en-GB" baseline="0" dirty="0" smtClean="0"/>
              <a:t>Examine the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878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Stock levels – when do we commit </a:t>
            </a:r>
          </a:p>
          <a:p>
            <a:r>
              <a:rPr lang="en-GB" dirty="0" smtClean="0"/>
              <a:t>	Don't want to loose</a:t>
            </a:r>
            <a:r>
              <a:rPr lang="en-GB" baseline="0" dirty="0" smtClean="0"/>
              <a:t> a sale to an abandoned cart</a:t>
            </a:r>
          </a:p>
          <a:p>
            <a:r>
              <a:rPr lang="en-GB" baseline="0" dirty="0" smtClean="0"/>
              <a:t>	Could apply a temporary lock</a:t>
            </a:r>
          </a:p>
          <a:p>
            <a:r>
              <a:rPr lang="en-GB" baseline="0" dirty="0" smtClean="0"/>
              <a:t>		What about distributed systems</a:t>
            </a:r>
          </a:p>
          <a:p>
            <a:r>
              <a:rPr lang="en-GB" baseline="0" dirty="0" smtClean="0"/>
              <a:t>		Which nodes get the lock?</a:t>
            </a:r>
          </a:p>
          <a:p>
            <a:r>
              <a:rPr lang="en-GB" baseline="0" dirty="0" smtClean="0"/>
              <a:t>		What happens if the nodes can't communicate?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348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567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31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1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114" y="5377754"/>
            <a:ext cx="5220247" cy="4087794"/>
          </a:xfrm>
          <a:prstGeom prst="rect">
            <a:avLst/>
          </a:prstGeom>
        </p:spPr>
        <p:txBody>
          <a:bodyPr lIns="99057" tIns="49528" rIns="99057" bIns="49528"/>
          <a:lstStyle/>
          <a:p>
            <a:r>
              <a:rPr lang="en-US"/>
              <a:t>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>
          <a:xfrm>
            <a:off x="703263" y="684213"/>
            <a:ext cx="5695950" cy="4273550"/>
          </a:xfrm>
        </p:spPr>
      </p:sp>
    </p:spTree>
    <p:extLst>
      <p:ext uri="{BB962C8B-B14F-4D97-AF65-F5344CB8AC3E}">
        <p14:creationId xmlns:p14="http://schemas.microsoft.com/office/powerpoint/2010/main" val="3667561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40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4506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ernate Session Slide (No Sub-Sess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990600"/>
            <a:ext cx="4040188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630362"/>
            <a:ext cx="4040188" cy="45418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25" y="990600"/>
            <a:ext cx="4041775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8825" y="1630362"/>
            <a:ext cx="4041775" cy="45418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65760" y="274638"/>
            <a:ext cx="8321040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8329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723039"/>
      </p:ext>
    </p:extLst>
  </p:cSld>
  <p:clrMapOvr>
    <a:masterClrMapping/>
  </p:clrMapOvr>
  <p:transition spd="slow"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12700"/>
            <a:ext cx="9174163" cy="683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 dirty="0"/>
          </a:p>
        </p:txBody>
      </p:sp>
      <p:pic>
        <p:nvPicPr>
          <p:cNvPr id="6" name="Picture 7" descr="C:\Users\pdillonp\Documents\Courses Non-LTI + Potential Courses\KPL Stuff\@Graphics\Logo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978208"/>
            <a:ext cx="700121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94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199856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15616" y="6356350"/>
            <a:ext cx="6048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</p:cSld>
  <p:clrMapOvr>
    <a:masterClrMapping/>
  </p:clrMapOvr>
  <p:transition spd="slow"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629DD1"/>
              </a:solidFill>
              <a:effectLst/>
              <a:uLnTx/>
              <a:uFillTx/>
              <a:latin typeface="Tahoma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95563" y="6237312"/>
            <a:ext cx="7704856" cy="216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7938"/>
            <a:ext cx="9183688" cy="684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39005" y="2060848"/>
            <a:ext cx="8867578" cy="161240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5881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ouble_Line_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64247"/>
            <a:ext cx="8291513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100372" y="6356153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1520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s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629DD1"/>
              </a:solidFill>
              <a:effectLst/>
              <a:uLnTx/>
              <a:uFillTx/>
              <a:latin typeface="Tahoma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42913" y="990600"/>
            <a:ext cx="8229600" cy="457200"/>
          </a:xfrm>
        </p:spPr>
        <p:txBody>
          <a:bodyPr>
            <a:normAutofit/>
          </a:bodyPr>
          <a:lstStyle>
            <a:lvl1pPr marL="0" indent="0">
              <a:buNone/>
              <a:defRPr lang="en-US" sz="2800" i="1" dirty="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812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92242"/>
      </p:ext>
    </p:extLst>
  </p:cSld>
  <p:clrMapOvr>
    <a:masterClrMapping/>
  </p:clrMapOvr>
  <p:transition spd="slow">
    <p:wipe dir="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ouble_Line_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629DD1"/>
              </a:solidFill>
              <a:effectLst/>
              <a:uLnTx/>
              <a:uFillTx/>
              <a:latin typeface="Tahoma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64247"/>
            <a:ext cx="8291513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3553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095563" y="6237312"/>
            <a:ext cx="7704856" cy="216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88" y="17463"/>
            <a:ext cx="9183688" cy="684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331640" y="2420889"/>
            <a:ext cx="6635330" cy="201622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60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_Line_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64247"/>
            <a:ext cx="8291513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85634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ssion (No Sub Sess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75590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095563" y="6237312"/>
            <a:ext cx="7704856" cy="216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7938"/>
            <a:ext cx="9183688" cy="684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11560" y="2175001"/>
            <a:ext cx="8291514" cy="12205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616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Vernons_Intro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1713310"/>
            <a:ext cx="6048672" cy="106761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5656" y="2996952"/>
            <a:ext cx="6048672" cy="3175248"/>
          </a:xfrm>
        </p:spPr>
        <p:txBody>
          <a:bodyPr>
            <a:normAutofit/>
          </a:bodyPr>
          <a:lstStyle>
            <a:lvl1pPr marL="0" indent="0">
              <a:buNone/>
              <a:defRPr i="1"/>
            </a:lvl1pPr>
            <a:lvl2pPr marL="457200" indent="0">
              <a:buNone/>
              <a:defRPr i="1"/>
            </a:lvl2pPr>
            <a:lvl3pPr marL="914400" indent="0">
              <a:buNone/>
              <a:defRPr i="1"/>
            </a:lvl3pPr>
            <a:lvl4pPr marL="1371600" indent="0">
              <a:buNone/>
              <a:defRPr i="1"/>
            </a:lvl4pPr>
            <a:lvl5pPr marL="1828800" indent="0">
              <a:buNone/>
              <a:defRPr i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4495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42913" y="990600"/>
            <a:ext cx="8229600" cy="457200"/>
          </a:xfrm>
        </p:spPr>
        <p:txBody>
          <a:bodyPr>
            <a:normAutofit/>
          </a:bodyPr>
          <a:lstStyle>
            <a:lvl1pPr marL="0" indent="0">
              <a:buNone/>
              <a:defRPr lang="en-US" sz="2800" i="1" dirty="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5809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 (No Sub Sess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5703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ernons_Intro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1713310"/>
            <a:ext cx="6048672" cy="106761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5656" y="2996952"/>
            <a:ext cx="6048672" cy="3175248"/>
          </a:xfrm>
        </p:spPr>
        <p:txBody>
          <a:bodyPr>
            <a:normAutofit/>
          </a:bodyPr>
          <a:lstStyle>
            <a:lvl1pPr marL="0" indent="0">
              <a:buNone/>
              <a:defRPr i="1"/>
            </a:lvl1pPr>
            <a:lvl2pPr marL="457200" indent="0">
              <a:buNone/>
              <a:defRPr i="1"/>
            </a:lvl2pPr>
            <a:lvl3pPr marL="914400" indent="0">
              <a:buNone/>
              <a:defRPr i="1"/>
            </a:lvl3pPr>
            <a:lvl4pPr marL="1371600" indent="0">
              <a:buNone/>
              <a:defRPr i="1"/>
            </a:lvl4pPr>
            <a:lvl5pPr marL="1828800" indent="0">
              <a:buNone/>
              <a:defRPr i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1936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ru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7744" y="2204864"/>
            <a:ext cx="5112568" cy="2520280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155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-Up No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447800"/>
            <a:ext cx="4040188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8825" y="1447800"/>
            <a:ext cx="4041775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21040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8759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6318" y="1412776"/>
            <a:ext cx="8291514" cy="12205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095563" y="6237312"/>
            <a:ext cx="7704856" cy="216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pic>
        <p:nvPicPr>
          <p:cNvPr id="73730" name="Picture 2" descr="C:\Users\pdillonp\Downloads\business-card-1015272_640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217126"/>
            <a:ext cx="3095774" cy="309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6228184" y="4118682"/>
            <a:ext cx="154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61439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ernate Ses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5280"/>
            <a:ext cx="4040188" cy="635855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45042"/>
            <a:ext cx="4040188" cy="39271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05280"/>
            <a:ext cx="4041775" cy="635855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45042"/>
            <a:ext cx="4041775" cy="39271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42913" y="990600"/>
            <a:ext cx="8229600" cy="457200"/>
          </a:xfrm>
        </p:spPr>
        <p:txBody>
          <a:bodyPr>
            <a:normAutofit/>
          </a:bodyPr>
          <a:lstStyle>
            <a:lvl1pPr marL="0" indent="0">
              <a:buNone/>
              <a:defRPr lang="en-US" sz="2800" i="1" dirty="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0178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199" y="264247"/>
            <a:ext cx="8507289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990600"/>
            <a:ext cx="829151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31" name="Picture 7" descr="C:\Users\pdillonp\Documents\Courses Non-LTI + Potential Courses\KPL Stuff\@Graphics\Logo.png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978208"/>
            <a:ext cx="700121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31" idx="3"/>
          </p:cNvCxnSpPr>
          <p:nvPr/>
        </p:nvCxnSpPr>
        <p:spPr>
          <a:xfrm flipV="1">
            <a:off x="1081121" y="6324600"/>
            <a:ext cx="7605679" cy="206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-36512" y="6520259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396536" y="5301208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29" r:id="rId2"/>
    <p:sldLayoutId id="2147483719" r:id="rId3"/>
    <p:sldLayoutId id="2147483720" r:id="rId4"/>
    <p:sldLayoutId id="2147483731" r:id="rId5"/>
    <p:sldLayoutId id="2147483730" r:id="rId6"/>
    <p:sldLayoutId id="2147483721" r:id="rId7"/>
    <p:sldLayoutId id="2147483732" r:id="rId8"/>
    <p:sldLayoutId id="2147483722" r:id="rId9"/>
    <p:sldLayoutId id="2147483723" r:id="rId10"/>
    <p:sldLayoutId id="2147483724" r:id="rId11"/>
    <p:sldLayoutId id="2147483725" r:id="rId12"/>
    <p:sldLayoutId id="2147483726" r:id="rId13"/>
  </p:sldLayoutIdLst>
  <p:transition spd="slow">
    <p:wipe dir="d"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206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b="1" kern="1200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199" y="264247"/>
            <a:ext cx="8507289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990600"/>
            <a:ext cx="829151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pic>
        <p:nvPicPr>
          <p:cNvPr id="1031" name="Picture 7" descr="C:\Users\pdillonp\Documents\Courses Non-LTI + Potential Courses\KPL Stuff\@Graphics\Logo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978208"/>
            <a:ext cx="700121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31" idx="3"/>
          </p:cNvCxnSpPr>
          <p:nvPr/>
        </p:nvCxnSpPr>
        <p:spPr>
          <a:xfrm flipV="1">
            <a:off x="1081121" y="6324600"/>
            <a:ext cx="7605679" cy="206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-36512" y="6520259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396536" y="5301208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258681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2" r:id="rId2"/>
  </p:sldLayoutIdLst>
  <p:transition spd="slow">
    <p:wipe dir="d"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206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b="1" kern="1200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199" y="264247"/>
            <a:ext cx="8507289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990600"/>
            <a:ext cx="829151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31" name="Picture 7" descr="C:\Users\pdillonp\Documents\Courses Non-LTI + Potential Courses\KPL Stuff\@Graphics\Logo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978208"/>
            <a:ext cx="700121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31" idx="3"/>
          </p:cNvCxnSpPr>
          <p:nvPr/>
        </p:nvCxnSpPr>
        <p:spPr>
          <a:xfrm flipV="1">
            <a:off x="1081121" y="6324600"/>
            <a:ext cx="7605679" cy="206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-36512" y="6520259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396536" y="5301208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55329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3" r:id="rId7"/>
  </p:sldLayoutIdLst>
  <p:transition spd="slow">
    <p:wipe dir="d"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206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b="1" kern="1200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0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2312242"/>
            <a:ext cx="7772400" cy="1470025"/>
          </a:xfrm>
        </p:spPr>
        <p:txBody>
          <a:bodyPr/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sz="3400" dirty="0"/>
              <a:t>Designing and Implementing Distributed, Service Based Architecture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87624" y="6477745"/>
            <a:ext cx="2736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900" dirty="0"/>
          </a:p>
          <a:p>
            <a:r>
              <a:rPr lang="en-GB" sz="900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23859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These Tiers Used?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We think of this split of tiers as being logical</a:t>
            </a:r>
          </a:p>
          <a:p>
            <a:pPr lvl="1"/>
            <a:r>
              <a:rPr lang="en-US" dirty="0"/>
              <a:t>Partly because "It's always been done this way"</a:t>
            </a:r>
          </a:p>
          <a:p>
            <a:pPr lvl="1"/>
            <a:r>
              <a:rPr lang="en-US" dirty="0"/>
              <a:t>Where "</a:t>
            </a:r>
            <a:r>
              <a:rPr lang="mr-IN" dirty="0"/>
              <a:t>…</a:t>
            </a:r>
            <a:r>
              <a:rPr lang="en-US" b="1" dirty="0"/>
              <a:t>always</a:t>
            </a:r>
            <a:r>
              <a:rPr lang="mr-IN" dirty="0"/>
              <a:t>…</a:t>
            </a:r>
            <a:r>
              <a:rPr lang="en-US" dirty="0"/>
              <a:t>' is a relative term </a:t>
            </a:r>
            <a:r>
              <a:rPr lang="en-US" dirty="0">
                <a:sym typeface="Wingdings"/>
              </a:rPr>
              <a:t>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>
                <a:solidFill>
                  <a:srgbClr val="002060"/>
                </a:solidFill>
              </a:rPr>
              <a:t>At least part of the reason for this split is Conway's Law	</a:t>
            </a:r>
          </a:p>
          <a:p>
            <a:pPr marL="0" indent="0">
              <a:buNone/>
            </a:pPr>
            <a:r>
              <a:rPr lang="en-US" b="0" i="1" dirty="0">
                <a:solidFill>
                  <a:srgbClr val="002060"/>
                </a:solidFill>
              </a:rPr>
              <a:t>	"Any organisation that designs a system (defined more 	broadly here than just information systems) will 	inevitably produce a design whose structure is a copy of 	the organisation's communication structure."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046660"/>
      </p:ext>
    </p:extLst>
  </p:cSld>
  <p:clrMapOvr>
    <a:masterClrMapping/>
  </p:clrMapOvr>
  <p:transition spd="slow">
    <p:wipe dir="d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Where did the </a:t>
            </a:r>
            <a:r>
              <a:rPr lang="en-GB" dirty="0" err="1" smtClean="0"/>
              <a:t>Portainer</a:t>
            </a:r>
            <a:r>
              <a:rPr lang="en-GB" dirty="0" smtClean="0"/>
              <a:t> image come from?</a:t>
            </a:r>
          </a:p>
          <a:p>
            <a:pPr lvl="1"/>
            <a:r>
              <a:rPr lang="en-GB" dirty="0" smtClean="0"/>
              <a:t>It was pulled from the default </a:t>
            </a:r>
            <a:r>
              <a:rPr lang="en-GB" dirty="0" err="1" smtClean="0"/>
              <a:t>Docker</a:t>
            </a:r>
            <a:r>
              <a:rPr lang="en-GB" dirty="0" smtClean="0"/>
              <a:t> registry</a:t>
            </a:r>
          </a:p>
          <a:p>
            <a:r>
              <a:rPr lang="en-GB" dirty="0" smtClean="0"/>
              <a:t>Images can be created in two ways</a:t>
            </a:r>
          </a:p>
          <a:p>
            <a:pPr lvl="1"/>
            <a:r>
              <a:rPr lang="en-GB" dirty="0" smtClean="0"/>
              <a:t>From a customised container</a:t>
            </a:r>
          </a:p>
          <a:p>
            <a:pPr lvl="2"/>
            <a:r>
              <a:rPr lang="en-GB" dirty="0" smtClean="0"/>
              <a:t>Using the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en-GB" dirty="0" smtClean="0"/>
              <a:t> command</a:t>
            </a:r>
          </a:p>
          <a:p>
            <a:pPr lvl="1"/>
            <a:r>
              <a:rPr lang="en-GB" dirty="0" smtClean="0"/>
              <a:t>Using a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Dockerfile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2"/>
            <a:r>
              <a:rPr lang="en-GB" dirty="0" smtClean="0"/>
              <a:t>The preferred option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24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Dockerfile</a:t>
            </a:r>
            <a:r>
              <a:rPr lang="en-GB" dirty="0" smtClean="0"/>
              <a:t> defines an image content</a:t>
            </a:r>
          </a:p>
          <a:p>
            <a:pPr lvl="1"/>
            <a:r>
              <a:rPr lang="en-GB" dirty="0"/>
              <a:t>Example from </a:t>
            </a:r>
            <a:br>
              <a:rPr lang="en-GB" dirty="0"/>
            </a:br>
            <a:r>
              <a:rPr lang="en-GB" sz="1400" dirty="0"/>
              <a:t>https://github.com/kstaken/dockerfile-examples/blob/master/nodejs/Dockerfile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619636" y="2492896"/>
            <a:ext cx="7904728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ubuntu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MAINTAINER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Kimbro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Staken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 apt-get install -y software-properties-common python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RUN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apt-get update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 apt-get install -y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nodejs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RUN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/www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Add app.js from local directory to the image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ADD app.js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/www/app.js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CMD ["/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/bin/node", "/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/www/app.js"] 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5004048" y="2636912"/>
            <a:ext cx="914400" cy="612648"/>
          </a:xfrm>
          <a:prstGeom prst="wedgeRectCallout">
            <a:avLst>
              <a:gd name="adj1" fmla="val -270216"/>
              <a:gd name="adj2" fmla="val -40688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Base image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7102624" y="3645024"/>
            <a:ext cx="1584176" cy="1328952"/>
          </a:xfrm>
          <a:prstGeom prst="wedgeRectCallout">
            <a:avLst>
              <a:gd name="adj1" fmla="val -270216"/>
              <a:gd name="adj2" fmla="val -40688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Instructions to run when building the image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6516216" y="5373217"/>
            <a:ext cx="2008148" cy="798984"/>
          </a:xfrm>
          <a:prstGeom prst="wedgeRectCallout">
            <a:avLst>
              <a:gd name="adj1" fmla="val -66154"/>
              <a:gd name="adj2" fmla="val -36449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Command to execute when the container starts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7196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Dockerfile</a:t>
            </a:r>
            <a:r>
              <a:rPr lang="en-GB" dirty="0" smtClean="0"/>
              <a:t> should be called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dockerfile</a:t>
            </a:r>
            <a:endParaRPr lang="en-GB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In a directory with only files for the image being created</a:t>
            </a:r>
          </a:p>
          <a:p>
            <a:r>
              <a:rPr lang="en-GB" dirty="0" smtClean="0">
                <a:cs typeface="Courier New" panose="02070309020205020404" pitchFamily="49" charset="0"/>
              </a:rPr>
              <a:t>To create the image</a:t>
            </a:r>
          </a:p>
          <a:p>
            <a:pPr lvl="1"/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build –t="image-name" .</a:t>
            </a:r>
          </a:p>
          <a:p>
            <a:r>
              <a:rPr lang="en-GB" dirty="0" smtClean="0">
                <a:cs typeface="Courier New" panose="02070309020205020404" pitchFamily="49" charset="0"/>
              </a:rPr>
              <a:t>To run the image</a:t>
            </a: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With a terminal</a:t>
            </a:r>
          </a:p>
          <a:p>
            <a:pPr lvl="2"/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run –it image-name</a:t>
            </a: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In the background</a:t>
            </a:r>
          </a:p>
          <a:p>
            <a:pPr lvl="2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image-name</a:t>
            </a:r>
          </a:p>
          <a:p>
            <a:r>
              <a:rPr lang="en-GB" dirty="0" smtClean="0">
                <a:cs typeface="Courier New" panose="02070309020205020404" pitchFamily="49" charset="0"/>
              </a:rPr>
              <a:t>Use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–name container-name </a:t>
            </a:r>
            <a:r>
              <a:rPr lang="en-GB" dirty="0" smtClean="0">
                <a:cs typeface="Courier New" panose="02070309020205020404" pitchFamily="49" charset="0"/>
              </a:rPr>
              <a:t>to specify an image name</a:t>
            </a: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Or accept the name </a:t>
            </a:r>
            <a:r>
              <a:rPr lang="en-GB" dirty="0" err="1" smtClean="0">
                <a:cs typeface="Courier New" panose="02070309020205020404" pitchFamily="49" charset="0"/>
              </a:rPr>
              <a:t>Docker</a:t>
            </a:r>
            <a:r>
              <a:rPr lang="en-GB" dirty="0" smtClean="0">
                <a:cs typeface="Courier New" panose="02070309020205020404" pitchFamily="49" charset="0"/>
              </a:rPr>
              <a:t> assigns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0054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Registry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images can be run from a local machine</a:t>
            </a:r>
          </a:p>
          <a:p>
            <a:r>
              <a:rPr lang="en-GB" dirty="0" smtClean="0"/>
              <a:t>Images are shared or made available for production via a registry</a:t>
            </a:r>
          </a:p>
          <a:p>
            <a:r>
              <a:rPr lang="en-GB" dirty="0" smtClean="0"/>
              <a:t>Public or private registries can be created at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https://cloud.docker.com</a:t>
            </a:r>
          </a:p>
          <a:p>
            <a:r>
              <a:rPr lang="en-GB" dirty="0" smtClean="0"/>
              <a:t>Alternatively run a private registry as a </a:t>
            </a:r>
            <a:r>
              <a:rPr lang="en-GB" dirty="0" err="1" smtClean="0"/>
              <a:t>Docker</a:t>
            </a:r>
            <a:r>
              <a:rPr lang="en-GB" dirty="0" smtClean="0"/>
              <a:t> container!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3592937"/>
            <a:ext cx="671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run -d -p 5000:5000 --restart=always --name registry registry:2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4106698"/>
            <a:ext cx="18002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500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the Registry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Login – if registry requires authentication</a:t>
            </a:r>
          </a:p>
          <a:p>
            <a:endParaRPr lang="en-GB" dirty="0"/>
          </a:p>
          <a:p>
            <a:r>
              <a:rPr lang="en-GB" dirty="0" smtClean="0"/>
              <a:t>Push an image to the registry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Pull and image from the registry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50173" y="1503120"/>
            <a:ext cx="1329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3608" y="2314028"/>
            <a:ext cx="406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push localhost:5000/</a:t>
            </a:r>
            <a:r>
              <a:rPr lang="en-US" dirty="0" err="1"/>
              <a:t>myfirstimage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9493" y="3678083"/>
            <a:ext cx="395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pull localhost:5000/</a:t>
            </a:r>
            <a:r>
              <a:rPr lang="en-US" dirty="0" err="1"/>
              <a:t>myfirstimage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50173" y="2705426"/>
            <a:ext cx="392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push </a:t>
            </a:r>
            <a:r>
              <a:rPr lang="en-US" dirty="0" err="1" smtClean="0"/>
              <a:t>registryname</a:t>
            </a:r>
            <a:r>
              <a:rPr lang="en-US" dirty="0" smtClean="0"/>
              <a:t>/</a:t>
            </a:r>
            <a:r>
              <a:rPr lang="en-US" dirty="0" err="1" smtClean="0"/>
              <a:t>myfirstimage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4976" y="4103696"/>
            <a:ext cx="381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pull </a:t>
            </a:r>
            <a:r>
              <a:rPr lang="en-US" dirty="0" err="1" smtClean="0"/>
              <a:t>registryname</a:t>
            </a:r>
            <a:r>
              <a:rPr lang="en-US" dirty="0" smtClean="0"/>
              <a:t>/</a:t>
            </a:r>
            <a:r>
              <a:rPr lang="en-US" dirty="0" err="1" smtClean="0"/>
              <a:t>myfirstimage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68" y="84931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859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 smtClean="0"/>
              <a:t>have examined</a:t>
            </a:r>
          </a:p>
          <a:p>
            <a:pPr lvl="1"/>
            <a:r>
              <a:rPr lang="en-GB" dirty="0" smtClean="0"/>
              <a:t>The requirements for microservice deployment</a:t>
            </a:r>
          </a:p>
          <a:p>
            <a:pPr lvl="1"/>
            <a:r>
              <a:rPr lang="en-GB" dirty="0" smtClean="0"/>
              <a:t>Public and private cloud provision</a:t>
            </a:r>
          </a:p>
          <a:p>
            <a:pPr lvl="1"/>
            <a:r>
              <a:rPr lang="en-GB" dirty="0" smtClean="0"/>
              <a:t>Containerisation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105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33514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2348880"/>
            <a:ext cx="8291514" cy="1220537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6: </a:t>
            </a:r>
            <a:r>
              <a:rPr lang="en-US" dirty="0"/>
              <a:t>Microservice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2367093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</a:p>
          <a:p>
            <a:pPr lvl="1"/>
            <a:r>
              <a:rPr lang="en-GB" dirty="0" smtClean="0"/>
              <a:t>The benefits of design patterns</a:t>
            </a:r>
          </a:p>
          <a:p>
            <a:pPr lvl="1"/>
            <a:r>
              <a:rPr lang="en-GB" dirty="0" smtClean="0"/>
              <a:t>Some key microservice design patterns</a:t>
            </a:r>
          </a:p>
          <a:p>
            <a:pPr lvl="1"/>
            <a:r>
              <a:rPr lang="en-GB" dirty="0" smtClean="0"/>
              <a:t>Apply patterns to a conceptual service design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107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41143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Design Patterns</a:t>
            </a:r>
          </a:p>
          <a:p>
            <a:r>
              <a:rPr lang="en-GB" dirty="0" smtClean="0"/>
              <a:t>Proxy</a:t>
            </a:r>
            <a:endParaRPr lang="en-GB" dirty="0"/>
          </a:p>
          <a:p>
            <a:r>
              <a:rPr lang="en-GB" dirty="0"/>
              <a:t>Aggregator</a:t>
            </a:r>
          </a:p>
          <a:p>
            <a:r>
              <a:rPr lang="en-GB" dirty="0"/>
              <a:t>Circuit Breaker</a:t>
            </a:r>
          </a:p>
          <a:p>
            <a:r>
              <a:rPr lang="en-GB" dirty="0"/>
              <a:t>Service Registration</a:t>
            </a:r>
          </a:p>
          <a:p>
            <a:r>
              <a:rPr lang="en-GB" dirty="0"/>
              <a:t>Message Patterns</a:t>
            </a:r>
          </a:p>
          <a:p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83833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Design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Design patterns are common in standard OO style systems</a:t>
            </a:r>
          </a:p>
          <a:p>
            <a:pPr lvl="1"/>
            <a:r>
              <a:rPr lang="en-US" dirty="0"/>
              <a:t>Even more useful in </a:t>
            </a:r>
            <a:r>
              <a:rPr lang="en-US" dirty="0" err="1"/>
              <a:t>microservices</a:t>
            </a:r>
            <a:endParaRPr lang="en-US" dirty="0"/>
          </a:p>
          <a:p>
            <a:pPr lvl="1"/>
            <a:r>
              <a:rPr lang="en-US" dirty="0"/>
              <a:t>Many small, full stack services needing to inter operate</a:t>
            </a:r>
          </a:p>
          <a:p>
            <a:pPr lvl="1"/>
            <a:r>
              <a:rPr lang="en-US" dirty="0"/>
              <a:t>Need ability to efficiently bring together</a:t>
            </a:r>
          </a:p>
          <a:p>
            <a:pPr lvl="1"/>
            <a:r>
              <a:rPr lang="en-US" dirty="0"/>
              <a:t>And also to break out if problems occur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314665"/>
      </p:ext>
    </p:extLst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96" y="895148"/>
            <a:ext cx="8862275" cy="4722139"/>
          </a:xfrm>
          <a:prstGeom prst="rect">
            <a:avLst/>
          </a:prstGeom>
        </p:spPr>
      </p:pic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420243"/>
      </p:ext>
    </p:extLst>
  </p:cSld>
  <p:clrMapOvr>
    <a:masterClrMapping/>
  </p:clrMapOvr>
  <p:transition spd="slow">
    <p:wipe dir="d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Standard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We'll now work through some standard issues</a:t>
            </a:r>
          </a:p>
          <a:p>
            <a:pPr lvl="1"/>
            <a:r>
              <a:rPr lang="en-US" dirty="0"/>
              <a:t>And define the relevant patterns from first principles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This session is largely demo based</a:t>
            </a:r>
          </a:p>
          <a:p>
            <a:pPr lvl="1"/>
            <a:r>
              <a:rPr lang="en-US" dirty="0"/>
              <a:t>With live coding and group involvement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6683809"/>
      </p:ext>
    </p:extLst>
  </p:cSld>
  <p:clrMapOvr>
    <a:masterClrMapping/>
  </p:clrMapOvr>
  <p:transition spd="slow">
    <p:wipe dir="d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Set of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We will cover:</a:t>
            </a:r>
          </a:p>
          <a:p>
            <a:endParaRPr lang="en-US" dirty="0"/>
          </a:p>
          <a:p>
            <a:pPr lvl="1"/>
            <a:r>
              <a:rPr lang="en-US" dirty="0"/>
              <a:t>Aggregator</a:t>
            </a:r>
          </a:p>
          <a:p>
            <a:pPr lvl="1"/>
            <a:r>
              <a:rPr lang="en-US" dirty="0"/>
              <a:t>Proxy</a:t>
            </a:r>
          </a:p>
          <a:p>
            <a:pPr lvl="1"/>
            <a:r>
              <a:rPr lang="en-US" dirty="0"/>
              <a:t>Chained</a:t>
            </a:r>
          </a:p>
          <a:p>
            <a:pPr lvl="1"/>
            <a:r>
              <a:rPr lang="en-US" dirty="0"/>
              <a:t>Circuit Breaker</a:t>
            </a:r>
          </a:p>
          <a:p>
            <a:pPr lvl="1"/>
            <a:r>
              <a:rPr lang="en-US" dirty="0" smtClean="0"/>
              <a:t>Branch</a:t>
            </a:r>
          </a:p>
          <a:p>
            <a:pPr lvl="1"/>
            <a:r>
              <a:rPr lang="en-GB" dirty="0" smtClean="0"/>
              <a:t>Database per Service</a:t>
            </a:r>
            <a:endParaRPr lang="en-US" dirty="0"/>
          </a:p>
          <a:p>
            <a:pPr lvl="1"/>
            <a:r>
              <a:rPr lang="en-US" dirty="0"/>
              <a:t>Shared Data</a:t>
            </a:r>
          </a:p>
          <a:p>
            <a:pPr lvl="1"/>
            <a:r>
              <a:rPr lang="en-US" dirty="0"/>
              <a:t>Asynchronous messaging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125413"/>
      </p:ext>
    </p:extLst>
  </p:cSld>
  <p:clrMapOvr>
    <a:masterClrMapping/>
  </p:clrMapOvr>
  <p:transition spd="slow">
    <p:wipe dir="d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Design Patterns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Proxy</a:t>
            </a:r>
            <a:endParaRPr lang="en-GB" dirty="0"/>
          </a:p>
          <a:p>
            <a:r>
              <a:rPr lang="en-GB" dirty="0"/>
              <a:t>Aggregator</a:t>
            </a:r>
          </a:p>
          <a:p>
            <a:r>
              <a:rPr lang="en-GB" dirty="0"/>
              <a:t>Circuit Breaker</a:t>
            </a:r>
          </a:p>
          <a:p>
            <a:r>
              <a:rPr lang="en-GB" dirty="0"/>
              <a:t>Service Registration</a:t>
            </a:r>
          </a:p>
          <a:p>
            <a:r>
              <a:rPr lang="en-GB" dirty="0"/>
              <a:t>Message Patterns</a:t>
            </a:r>
          </a:p>
          <a:p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2843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Proxy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1647825"/>
            <a:ext cx="62579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021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Proxy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Proxy is a surrogate or place holder for the actual code being invoked</a:t>
            </a:r>
          </a:p>
          <a:p>
            <a:r>
              <a:rPr lang="en-GB" dirty="0" smtClean="0"/>
              <a:t>Extensively used in microservice clients</a:t>
            </a:r>
          </a:p>
          <a:p>
            <a:r>
              <a:rPr lang="en-GB" dirty="0" smtClean="0"/>
              <a:t>Client instantiates a proxy</a:t>
            </a:r>
          </a:p>
          <a:p>
            <a:pPr lvl="1"/>
            <a:r>
              <a:rPr lang="en-GB" dirty="0" smtClean="0"/>
              <a:t>Makes method calls on local proxy</a:t>
            </a:r>
          </a:p>
          <a:p>
            <a:r>
              <a:rPr lang="en-GB" dirty="0" smtClean="0"/>
              <a:t>Proxy then creates messages and handles communication with the service</a:t>
            </a:r>
          </a:p>
          <a:p>
            <a:r>
              <a:rPr lang="en-GB" dirty="0" smtClean="0"/>
              <a:t>Proxy provides a good place to implement other aspects</a:t>
            </a:r>
          </a:p>
          <a:p>
            <a:pPr lvl="1"/>
            <a:r>
              <a:rPr lang="en-GB" dirty="0" smtClean="0"/>
              <a:t>Authentication</a:t>
            </a:r>
          </a:p>
          <a:p>
            <a:pPr lvl="1"/>
            <a:r>
              <a:rPr lang="en-GB" dirty="0" smtClean="0"/>
              <a:t>Logging</a:t>
            </a:r>
          </a:p>
          <a:p>
            <a:pPr lvl="1"/>
            <a:r>
              <a:rPr lang="en-GB" dirty="0" smtClean="0"/>
              <a:t>Circuit breaker pattern</a:t>
            </a:r>
          </a:p>
          <a:p>
            <a:pPr lvl="1"/>
            <a:r>
              <a:rPr lang="en-GB" dirty="0" smtClean="0"/>
              <a:t>…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368" y="84931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780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Design Patterns</a:t>
            </a:r>
          </a:p>
          <a:p>
            <a:r>
              <a:rPr lang="en-GB" dirty="0" smtClean="0"/>
              <a:t>Proxy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Aggregator</a:t>
            </a:r>
          </a:p>
          <a:p>
            <a:r>
              <a:rPr lang="en-GB" dirty="0"/>
              <a:t>Circuit Breaker</a:t>
            </a:r>
          </a:p>
          <a:p>
            <a:r>
              <a:rPr lang="en-GB" dirty="0"/>
              <a:t>Service Registration</a:t>
            </a:r>
          </a:p>
          <a:p>
            <a:r>
              <a:rPr lang="en-GB" dirty="0"/>
              <a:t>Message Patterns</a:t>
            </a:r>
          </a:p>
          <a:p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7182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Aggregator Pattern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300162"/>
            <a:ext cx="56769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351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Aggregator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service (or a service consumer) combines the result of invoking multiple services</a:t>
            </a:r>
          </a:p>
          <a:p>
            <a:r>
              <a:rPr lang="en-GB" dirty="0" smtClean="0"/>
              <a:t>Commonly used where a business function needs access to other business data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Anti-Pattern Alert</a:t>
            </a:r>
          </a:p>
          <a:p>
            <a:pPr lvl="1"/>
            <a:r>
              <a:rPr lang="en-GB" dirty="0" smtClean="0"/>
              <a:t>If the majority of your microservices are aggregators then your services are probably too fine grained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68" y="84931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755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Design Patterns</a:t>
            </a:r>
          </a:p>
          <a:p>
            <a:r>
              <a:rPr lang="en-GB" dirty="0" smtClean="0"/>
              <a:t>Proxy</a:t>
            </a:r>
            <a:endParaRPr lang="en-GB" dirty="0"/>
          </a:p>
          <a:p>
            <a:r>
              <a:rPr lang="en-GB" dirty="0"/>
              <a:t>Aggregator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Circuit Breaker</a:t>
            </a:r>
          </a:p>
          <a:p>
            <a:r>
              <a:rPr lang="en-GB" dirty="0"/>
              <a:t>Service Registration</a:t>
            </a:r>
          </a:p>
          <a:p>
            <a:r>
              <a:rPr lang="en-GB" dirty="0"/>
              <a:t>Message Patterns</a:t>
            </a:r>
          </a:p>
          <a:p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77840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Need for a Circuit Breaker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All computer systems fail – period!</a:t>
            </a:r>
          </a:p>
          <a:p>
            <a:r>
              <a:rPr lang="en-GB" dirty="0" smtClean="0"/>
              <a:t>Consider 99.95% reliability</a:t>
            </a:r>
          </a:p>
          <a:p>
            <a:pPr lvl="1"/>
            <a:r>
              <a:rPr lang="en-GB" dirty="0" smtClean="0"/>
              <a:t>Roughly 20 minutes / month downtime</a:t>
            </a:r>
          </a:p>
          <a:p>
            <a:r>
              <a:rPr lang="en-GB" dirty="0" smtClean="0"/>
              <a:t>If an application depends on 10 services</a:t>
            </a:r>
          </a:p>
          <a:p>
            <a:pPr lvl="1"/>
            <a:r>
              <a:rPr lang="en-GB" dirty="0" smtClean="0"/>
              <a:t>Could be 2 hours 20 downtime / month</a:t>
            </a:r>
          </a:p>
          <a:p>
            <a:pPr lvl="1"/>
            <a:r>
              <a:rPr lang="en-GB" dirty="0" smtClean="0"/>
              <a:t>99.7%  application uptime</a:t>
            </a:r>
          </a:p>
          <a:p>
            <a:r>
              <a:rPr lang="en-GB" dirty="0" smtClean="0"/>
              <a:t>What happens if a failed service causes all requesters to block?</a:t>
            </a:r>
          </a:p>
          <a:p>
            <a:pPr lvl="1"/>
            <a:r>
              <a:rPr lang="en-GB" dirty="0" smtClean="0"/>
              <a:t>Application server may run out of resource</a:t>
            </a:r>
          </a:p>
          <a:p>
            <a:pPr lvl="1"/>
            <a:r>
              <a:rPr lang="en-GB" dirty="0" smtClean="0"/>
              <a:t>Potential for failure of all clients – a cascade failure</a:t>
            </a:r>
          </a:p>
          <a:p>
            <a:r>
              <a:rPr lang="en-GB" dirty="0" smtClean="0"/>
              <a:t>Cloud computing and microservices</a:t>
            </a:r>
          </a:p>
          <a:p>
            <a:pPr lvl="1"/>
            <a:r>
              <a:rPr lang="en-GB" dirty="0" smtClean="0"/>
              <a:t>Must protect against failure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80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N-Tier </a:t>
            </a:r>
            <a:r>
              <a:rPr lang="en-US" dirty="0"/>
              <a:t>Does Not Always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What advantages does n-tier aim to give?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What problems does it often create?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Doesn't that mean we are nearly back at the </a:t>
            </a:r>
            <a:r>
              <a:rPr lang="en-US" dirty="0" smtClean="0">
                <a:solidFill>
                  <a:srgbClr val="002060"/>
                </a:solidFill>
              </a:rPr>
              <a:t>true monolith</a:t>
            </a:r>
            <a:r>
              <a:rPr lang="en-US" dirty="0">
                <a:solidFill>
                  <a:srgbClr val="002060"/>
                </a:solidFill>
              </a:rPr>
              <a:t>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0" y="3391279"/>
            <a:ext cx="623795" cy="665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1" y="1592818"/>
            <a:ext cx="623795" cy="6653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1" y="5085184"/>
            <a:ext cx="623795" cy="66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33695"/>
      </p:ext>
    </p:extLst>
  </p:cSld>
  <p:clrMapOvr>
    <a:masterClrMapping/>
  </p:clrMapOvr>
  <p:transition spd="slow">
    <p:wipe dir="d"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Circuit Breaker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Extends the proxy pattern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Monitors connections</a:t>
            </a:r>
          </a:p>
          <a:p>
            <a:pPr lvl="1"/>
            <a:r>
              <a:rPr lang="en-GB" dirty="0" smtClean="0"/>
              <a:t>Checks for failed connection attempts and timeouts</a:t>
            </a:r>
          </a:p>
          <a:p>
            <a:r>
              <a:rPr lang="en-GB" dirty="0" smtClean="0"/>
              <a:t>Protects from cascade failures</a:t>
            </a:r>
          </a:p>
          <a:p>
            <a:pPr lvl="1"/>
            <a:r>
              <a:rPr lang="en-GB" dirty="0" smtClean="0"/>
              <a:t>By failing quickly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1484784"/>
            <a:ext cx="65246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175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806" y="4410075"/>
            <a:ext cx="5934075" cy="191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Circuit Breaker 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Closed state - normal operation</a:t>
            </a:r>
          </a:p>
          <a:p>
            <a:pPr lvl="1"/>
            <a:r>
              <a:rPr lang="en-GB" dirty="0" smtClean="0"/>
              <a:t>Calls forwarded to target</a:t>
            </a:r>
          </a:p>
          <a:p>
            <a:pPr lvl="1"/>
            <a:r>
              <a:rPr lang="en-GB" dirty="0" smtClean="0"/>
              <a:t>Failed calls (timeout or error) increment a counter</a:t>
            </a:r>
          </a:p>
          <a:p>
            <a:pPr lvl="1"/>
            <a:r>
              <a:rPr lang="en-GB" dirty="0" smtClean="0"/>
              <a:t>Breaker trips when count limit exceeded</a:t>
            </a:r>
          </a:p>
          <a:p>
            <a:r>
              <a:rPr lang="en-GB" dirty="0" smtClean="0"/>
              <a:t>Open state</a:t>
            </a:r>
          </a:p>
          <a:p>
            <a:pPr lvl="1"/>
            <a:r>
              <a:rPr lang="en-GB" dirty="0" smtClean="0"/>
              <a:t>All calls fail fast – goes to half-open when reset period expires</a:t>
            </a:r>
          </a:p>
          <a:p>
            <a:r>
              <a:rPr lang="en-GB" dirty="0" smtClean="0"/>
              <a:t>Half open state</a:t>
            </a:r>
          </a:p>
          <a:p>
            <a:pPr lvl="1"/>
            <a:r>
              <a:rPr lang="en-GB" dirty="0" smtClean="0"/>
              <a:t>First call allowed – trips breaker if it fails</a:t>
            </a:r>
          </a:p>
          <a:p>
            <a:pPr lvl="1"/>
            <a:r>
              <a:rPr lang="en-GB" dirty="0" smtClean="0"/>
              <a:t>Subsequent calls fail until the reset period expires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68" y="84931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265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Circuit Breaker 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Your instructor will demonstrate the circuit-breaker in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994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Design Patterns</a:t>
            </a:r>
          </a:p>
          <a:p>
            <a:r>
              <a:rPr lang="en-GB" dirty="0" smtClean="0"/>
              <a:t>Proxy</a:t>
            </a:r>
            <a:endParaRPr lang="en-GB" dirty="0"/>
          </a:p>
          <a:p>
            <a:r>
              <a:rPr lang="en-GB" dirty="0"/>
              <a:t>Aggregator</a:t>
            </a:r>
          </a:p>
          <a:p>
            <a:r>
              <a:rPr lang="en-GB" dirty="0"/>
              <a:t>Circuit Breaker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Service Registration</a:t>
            </a:r>
          </a:p>
          <a:p>
            <a:r>
              <a:rPr lang="en-GB" dirty="0"/>
              <a:t>Message Patterns</a:t>
            </a:r>
          </a:p>
          <a:p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43211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do we route traffic to a service?</a:t>
            </a:r>
          </a:p>
          <a:p>
            <a:endParaRPr lang="en-GB" dirty="0"/>
          </a:p>
          <a:p>
            <a:r>
              <a:rPr lang="en-GB" dirty="0" smtClean="0"/>
              <a:t>Might the URL change?</a:t>
            </a:r>
          </a:p>
          <a:p>
            <a:endParaRPr lang="en-GB" dirty="0"/>
          </a:p>
          <a:p>
            <a:r>
              <a:rPr lang="en-GB" dirty="0" smtClean="0"/>
              <a:t>Could there be more that one URL for a service?</a:t>
            </a:r>
          </a:p>
          <a:p>
            <a:endParaRPr lang="en-GB" dirty="0"/>
          </a:p>
          <a:p>
            <a:r>
              <a:rPr lang="en-GB" dirty="0" smtClean="0"/>
              <a:t>So: how do we find services?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2" y="990600"/>
            <a:ext cx="623795" cy="665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1" y="1886821"/>
            <a:ext cx="623795" cy="665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2" y="2783042"/>
            <a:ext cx="623795" cy="665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2" y="3581400"/>
            <a:ext cx="623795" cy="66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078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 Registration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6822"/>
            <a:ext cx="4627240" cy="518160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Services self-register with a central registry</a:t>
            </a:r>
          </a:p>
          <a:p>
            <a:r>
              <a:rPr lang="en-GB" dirty="0" smtClean="0"/>
              <a:t>Each registration consists of</a:t>
            </a:r>
          </a:p>
          <a:p>
            <a:pPr lvl="1"/>
            <a:r>
              <a:rPr lang="en-GB" dirty="0" smtClean="0"/>
              <a:t>Service name – a key</a:t>
            </a:r>
          </a:p>
          <a:p>
            <a:pPr lvl="2"/>
            <a:r>
              <a:rPr lang="en-GB" dirty="0" err="1" smtClean="0"/>
              <a:t>Url</a:t>
            </a:r>
            <a:r>
              <a:rPr lang="en-GB" dirty="0" smtClean="0"/>
              <a:t> and port data for each deployed service</a:t>
            </a:r>
          </a:p>
          <a:p>
            <a:r>
              <a:rPr lang="en-GB" dirty="0" smtClean="0"/>
              <a:t>Registry performs load-balancing</a:t>
            </a:r>
          </a:p>
          <a:p>
            <a:pPr lvl="1"/>
            <a:r>
              <a:rPr lang="en-GB" dirty="0" smtClean="0"/>
              <a:t>Requests for a given service name given each </a:t>
            </a:r>
            <a:r>
              <a:rPr lang="en-GB" dirty="0" err="1" smtClean="0"/>
              <a:t>url</a:t>
            </a:r>
            <a:r>
              <a:rPr lang="en-GB" dirty="0" smtClean="0"/>
              <a:t> / port in turn</a:t>
            </a:r>
          </a:p>
          <a:p>
            <a:r>
              <a:rPr lang="en-GB" dirty="0" smtClean="0"/>
              <a:t>Registry implementations</a:t>
            </a:r>
          </a:p>
          <a:p>
            <a:pPr lvl="1"/>
            <a:r>
              <a:rPr lang="en-GB" dirty="0" smtClean="0"/>
              <a:t>Netflix Eureka</a:t>
            </a:r>
          </a:p>
          <a:p>
            <a:pPr lvl="1"/>
            <a:r>
              <a:rPr lang="en-GB" dirty="0" err="1" smtClean="0"/>
              <a:t>Etcd</a:t>
            </a:r>
            <a:endParaRPr lang="en-GB" dirty="0" smtClean="0"/>
          </a:p>
          <a:p>
            <a:pPr lvl="1"/>
            <a:r>
              <a:rPr lang="en-GB" dirty="0" smtClean="0"/>
              <a:t>Consul</a:t>
            </a:r>
          </a:p>
          <a:p>
            <a:pPr lvl="1"/>
            <a:r>
              <a:rPr lang="en-GB" dirty="0" smtClean="0"/>
              <a:t>Apache Zookeeper</a:t>
            </a:r>
            <a:endParaRPr lang="en-US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7452320" y="2060848"/>
            <a:ext cx="1224136" cy="1656184"/>
          </a:xfrm>
          <a:prstGeom prst="flowChartMagneticDisk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Flowchart: Connector 4"/>
          <p:cNvSpPr/>
          <p:nvPr/>
        </p:nvSpPr>
        <p:spPr>
          <a:xfrm>
            <a:off x="6012160" y="1430877"/>
            <a:ext cx="1033772" cy="835579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Flowchart: Connector 5"/>
          <p:cNvSpPr/>
          <p:nvPr/>
        </p:nvSpPr>
        <p:spPr>
          <a:xfrm>
            <a:off x="5286046" y="2141240"/>
            <a:ext cx="1022530" cy="860258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Flowchart: Connector 6"/>
          <p:cNvSpPr/>
          <p:nvPr/>
        </p:nvSpPr>
        <p:spPr>
          <a:xfrm>
            <a:off x="5652120" y="3049570"/>
            <a:ext cx="1052500" cy="883486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>
            <a:stCxn id="5" idx="5"/>
            <a:endCxn id="4" idx="2"/>
          </p:cNvCxnSpPr>
          <p:nvPr/>
        </p:nvCxnSpPr>
        <p:spPr>
          <a:xfrm>
            <a:off x="6894540" y="2144088"/>
            <a:ext cx="557780" cy="744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279730" y="2499901"/>
            <a:ext cx="1143744" cy="423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704620" y="2941712"/>
            <a:ext cx="747700" cy="431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12160" y="1643951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267324" y="233184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18569" y="331736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3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78370" y="4200854"/>
            <a:ext cx="1304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Registration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568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 Health Checks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Some registries perform health checks</a:t>
            </a:r>
          </a:p>
          <a:p>
            <a:r>
              <a:rPr lang="en-GB" dirty="0" smtClean="0"/>
              <a:t>Query each service in turn</a:t>
            </a:r>
          </a:p>
          <a:p>
            <a:r>
              <a:rPr lang="en-GB" dirty="0" smtClean="0"/>
              <a:t>Identify "dead" services</a:t>
            </a:r>
          </a:p>
          <a:p>
            <a:r>
              <a:rPr lang="en-GB" dirty="0" smtClean="0"/>
              <a:t>No longer return their details</a:t>
            </a:r>
            <a:endParaRPr lang="en-US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7452320" y="2060848"/>
            <a:ext cx="1224136" cy="1656184"/>
          </a:xfrm>
          <a:prstGeom prst="flowChartMagneticDisk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Flowchart: Connector 4"/>
          <p:cNvSpPr/>
          <p:nvPr/>
        </p:nvSpPr>
        <p:spPr>
          <a:xfrm>
            <a:off x="6012160" y="1430877"/>
            <a:ext cx="1033772" cy="835579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Flowchart: Connector 5"/>
          <p:cNvSpPr/>
          <p:nvPr/>
        </p:nvSpPr>
        <p:spPr>
          <a:xfrm>
            <a:off x="5286046" y="2141240"/>
            <a:ext cx="1022530" cy="860258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Flowchart: Connector 6"/>
          <p:cNvSpPr/>
          <p:nvPr/>
        </p:nvSpPr>
        <p:spPr>
          <a:xfrm>
            <a:off x="5652120" y="3049570"/>
            <a:ext cx="1052500" cy="883486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646927" y="2266456"/>
            <a:ext cx="805393" cy="622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2"/>
            <a:endCxn id="7" idx="6"/>
          </p:cNvCxnSpPr>
          <p:nvPr/>
        </p:nvCxnSpPr>
        <p:spPr>
          <a:xfrm flipH="1">
            <a:off x="6704620" y="2888940"/>
            <a:ext cx="747700" cy="6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8576" y="2701181"/>
            <a:ext cx="1133400" cy="219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12160" y="1643951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67324" y="233184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18569" y="331736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4111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Who Registers a Service?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3</a:t>
            </a:r>
            <a:r>
              <a:rPr lang="en-GB" baseline="30000" dirty="0" smtClean="0"/>
              <a:t>rd</a:t>
            </a:r>
            <a:r>
              <a:rPr lang="en-GB" dirty="0" smtClean="0"/>
              <a:t> Party Registration</a:t>
            </a:r>
          </a:p>
          <a:p>
            <a:pPr lvl="1"/>
            <a:r>
              <a:rPr lang="en-GB" dirty="0" smtClean="0"/>
              <a:t>Deployment / </a:t>
            </a:r>
            <a:r>
              <a:rPr lang="en-GB" dirty="0" err="1" smtClean="0"/>
              <a:t>Undeployment</a:t>
            </a:r>
            <a:r>
              <a:rPr lang="en-GB" dirty="0" smtClean="0"/>
              <a:t> process registers / deregisters service</a:t>
            </a:r>
          </a:p>
          <a:p>
            <a:pPr lvl="1"/>
            <a:r>
              <a:rPr lang="en-GB" dirty="0" smtClean="0"/>
              <a:t>External monitoring detects service failure</a:t>
            </a:r>
          </a:p>
          <a:p>
            <a:pPr lvl="2"/>
            <a:r>
              <a:rPr lang="en-GB" dirty="0" smtClean="0"/>
              <a:t>Circuit breaker could trigger deregistration on failure</a:t>
            </a:r>
          </a:p>
          <a:p>
            <a:r>
              <a:rPr lang="en-GB" dirty="0" smtClean="0"/>
              <a:t>Self Registration</a:t>
            </a:r>
          </a:p>
          <a:p>
            <a:pPr lvl="1"/>
            <a:r>
              <a:rPr lang="en-GB" dirty="0" smtClean="0"/>
              <a:t>Services register themselves as the are deployed</a:t>
            </a:r>
          </a:p>
          <a:p>
            <a:pPr lvl="1"/>
            <a:r>
              <a:rPr lang="en-GB" dirty="0" smtClean="0"/>
              <a:t>Must deregister</a:t>
            </a:r>
          </a:p>
          <a:p>
            <a:pPr lvl="2"/>
            <a:r>
              <a:rPr lang="en-GB" dirty="0" smtClean="0"/>
              <a:t>When </a:t>
            </a:r>
            <a:r>
              <a:rPr lang="en-GB" dirty="0" err="1" smtClean="0"/>
              <a:t>undeployed</a:t>
            </a:r>
            <a:endParaRPr lang="en-GB" dirty="0" smtClean="0"/>
          </a:p>
          <a:p>
            <a:pPr lvl="2"/>
            <a:r>
              <a:rPr lang="en-GB" dirty="0" smtClean="0"/>
              <a:t>In the event of failures</a:t>
            </a:r>
          </a:p>
          <a:p>
            <a:pPr lvl="1"/>
            <a:r>
              <a:rPr lang="en-GB" dirty="0" smtClean="0"/>
              <a:t>Circuit breaker and/or monitoring  also deregisters a service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752" y="84931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5893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Design Patterns</a:t>
            </a:r>
          </a:p>
          <a:p>
            <a:r>
              <a:rPr lang="en-GB" dirty="0" smtClean="0"/>
              <a:t>Proxy</a:t>
            </a:r>
            <a:endParaRPr lang="en-GB" dirty="0"/>
          </a:p>
          <a:p>
            <a:r>
              <a:rPr lang="en-GB" dirty="0"/>
              <a:t>Aggregator</a:t>
            </a:r>
          </a:p>
          <a:p>
            <a:r>
              <a:rPr lang="en-GB" dirty="0"/>
              <a:t>Circuit Breaker</a:t>
            </a:r>
          </a:p>
          <a:p>
            <a:r>
              <a:rPr lang="en-GB" dirty="0"/>
              <a:t>Service Registration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Message Patterns</a:t>
            </a:r>
          </a:p>
          <a:p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154740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Messaging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Two key messaging patterns</a:t>
            </a:r>
          </a:p>
          <a:p>
            <a:pPr lvl="1"/>
            <a:r>
              <a:rPr lang="en-GB" dirty="0" smtClean="0"/>
              <a:t>Synchronous messaging</a:t>
            </a:r>
          </a:p>
          <a:p>
            <a:pPr lvl="2"/>
            <a:r>
              <a:rPr lang="en-GB" dirty="0" smtClean="0"/>
              <a:t>Sender sends a message and waits for a response</a:t>
            </a:r>
          </a:p>
          <a:p>
            <a:pPr lvl="2"/>
            <a:r>
              <a:rPr lang="en-GB" dirty="0" smtClean="0"/>
              <a:t>Typically implemented with REST style messaging</a:t>
            </a:r>
          </a:p>
          <a:p>
            <a:pPr lvl="3"/>
            <a:r>
              <a:rPr lang="en-GB" dirty="0" smtClean="0"/>
              <a:t>Or even SOAP on SOA style services</a:t>
            </a:r>
          </a:p>
          <a:p>
            <a:pPr lvl="1"/>
            <a:r>
              <a:rPr lang="en-GB" dirty="0" smtClean="0"/>
              <a:t>Asynchronous messaging</a:t>
            </a:r>
          </a:p>
          <a:p>
            <a:pPr lvl="2"/>
            <a:r>
              <a:rPr lang="en-GB" dirty="0" smtClean="0"/>
              <a:t>Fire and forget messaging</a:t>
            </a:r>
          </a:p>
          <a:p>
            <a:pPr lvl="2"/>
            <a:r>
              <a:rPr lang="en-GB" dirty="0" smtClean="0"/>
              <a:t>Message is placed into a queue by the sender</a:t>
            </a:r>
          </a:p>
          <a:p>
            <a:pPr lvl="2"/>
            <a:r>
              <a:rPr lang="en-GB" dirty="0" smtClean="0"/>
              <a:t>Recipient fetches the message from the queue</a:t>
            </a:r>
          </a:p>
          <a:p>
            <a:r>
              <a:rPr lang="en-GB" dirty="0" smtClean="0"/>
              <a:t>The default choice should be synchronous messaging</a:t>
            </a:r>
          </a:p>
          <a:p>
            <a:pPr lvl="1"/>
            <a:r>
              <a:rPr lang="en-GB" dirty="0" smtClean="0"/>
              <a:t>Simple and effective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559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Really Really Want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solution that</a:t>
            </a:r>
          </a:p>
          <a:p>
            <a:pPr lvl="1"/>
            <a:r>
              <a:rPr lang="en-GB" dirty="0" smtClean="0"/>
              <a:t>Scales easily without an upper bound</a:t>
            </a:r>
          </a:p>
          <a:p>
            <a:pPr lvl="1"/>
            <a:r>
              <a:rPr lang="en-GB" dirty="0" smtClean="0"/>
              <a:t>Maps directly to the business needs</a:t>
            </a:r>
          </a:p>
          <a:p>
            <a:pPr lvl="1"/>
            <a:r>
              <a:rPr lang="en-GB" dirty="0" smtClean="0"/>
              <a:t>Is quick and easy to develop</a:t>
            </a:r>
          </a:p>
          <a:p>
            <a:pPr lvl="1"/>
            <a:r>
              <a:rPr lang="en-GB" dirty="0" smtClean="0"/>
              <a:t>Is simple to evolve</a:t>
            </a:r>
          </a:p>
          <a:p>
            <a:r>
              <a:rPr lang="en-GB" dirty="0" smtClean="0"/>
              <a:t>Microservices are part of the solution</a:t>
            </a:r>
          </a:p>
          <a:p>
            <a:pPr lvl="1"/>
            <a:r>
              <a:rPr lang="en-GB" dirty="0" smtClean="0"/>
              <a:t>BUT not a silver bullet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78" y="3429000"/>
            <a:ext cx="3089444" cy="247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1898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Asynchronous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Asynchronous messaging should be used</a:t>
            </a:r>
          </a:p>
          <a:p>
            <a:pPr lvl="1"/>
            <a:r>
              <a:rPr lang="en-GB" dirty="0" smtClean="0"/>
              <a:t>When the service being invoked is long-running</a:t>
            </a:r>
          </a:p>
          <a:p>
            <a:pPr lvl="2"/>
            <a:r>
              <a:rPr lang="en-GB" dirty="0" smtClean="0"/>
              <a:t>And it's not appropriate for the client to block and wait</a:t>
            </a:r>
          </a:p>
          <a:p>
            <a:pPr lvl="1"/>
            <a:r>
              <a:rPr lang="en-GB" dirty="0" smtClean="0"/>
              <a:t>When a message needs to be distributed to multiple receivers</a:t>
            </a:r>
          </a:p>
          <a:p>
            <a:pPr lvl="1"/>
            <a:r>
              <a:rPr lang="en-GB" dirty="0" smtClean="0"/>
              <a:t>Can you think of any other cases?</a:t>
            </a:r>
          </a:p>
          <a:p>
            <a:pPr lvl="1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3568" y="3356992"/>
            <a:ext cx="7560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683568" y="3861048"/>
            <a:ext cx="7560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83568" y="4365104"/>
            <a:ext cx="7560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86670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Implementing Asynchronous Messaging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0861"/>
            <a:ext cx="8219256" cy="2745530"/>
          </a:xfrm>
        </p:spPr>
        <p:txBody>
          <a:bodyPr/>
          <a:lstStyle/>
          <a:p>
            <a:r>
              <a:rPr lang="en-GB" dirty="0" smtClean="0"/>
              <a:t>Requires a message queue technology</a:t>
            </a:r>
          </a:p>
          <a:p>
            <a:pPr lvl="1"/>
            <a:r>
              <a:rPr lang="en-GB" dirty="0" err="1" smtClean="0"/>
              <a:t>RabbitMQ</a:t>
            </a:r>
            <a:r>
              <a:rPr lang="en-GB" dirty="0" smtClean="0"/>
              <a:t> and Kafka are good examples</a:t>
            </a:r>
          </a:p>
          <a:p>
            <a:pPr lvl="2"/>
            <a:r>
              <a:rPr lang="en-GB" dirty="0" smtClean="0"/>
              <a:t>Kafka is more complex to use but a single instance can handle 100000's of thousands of requests per second</a:t>
            </a:r>
          </a:p>
          <a:p>
            <a:pPr lvl="2"/>
            <a:r>
              <a:rPr lang="en-GB" dirty="0" smtClean="0"/>
              <a:t>Kafka can easily scale to handle millions of requests per second</a:t>
            </a:r>
          </a:p>
          <a:p>
            <a:pPr lvl="1"/>
            <a:r>
              <a:rPr lang="en-GB" dirty="0" smtClean="0"/>
              <a:t>AWS and Azure offer Cloud based message queues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 rot="16200000">
            <a:off x="4031940" y="4185084"/>
            <a:ext cx="720080" cy="1944216"/>
          </a:xfrm>
          <a:prstGeom prst="can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71317" y="4972525"/>
            <a:ext cx="169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Message Queue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691680" y="4581128"/>
            <a:ext cx="1080120" cy="100811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56176" y="5104727"/>
            <a:ext cx="1080120" cy="100811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156176" y="3911505"/>
            <a:ext cx="1080120" cy="100811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2771800" y="4972525"/>
            <a:ext cx="648072" cy="256675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20521599">
            <a:off x="5351842" y="4719719"/>
            <a:ext cx="944002" cy="289244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243404">
            <a:off x="5344459" y="5199249"/>
            <a:ext cx="897723" cy="321966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1680" y="5681288"/>
            <a:ext cx="10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Producer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236296" y="4252683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Consumer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15676" y="5424117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Consumer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9756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Asynchronous Messaging Operation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0860"/>
            <a:ext cx="8219256" cy="4698419"/>
          </a:xfrm>
        </p:spPr>
        <p:txBody>
          <a:bodyPr>
            <a:normAutofit/>
          </a:bodyPr>
          <a:lstStyle/>
          <a:p>
            <a:r>
              <a:rPr lang="en-GB" dirty="0" smtClean="0"/>
              <a:t>Message producer adds a message to a queue</a:t>
            </a:r>
          </a:p>
          <a:p>
            <a:pPr lvl="1"/>
            <a:r>
              <a:rPr lang="en-GB" dirty="0" smtClean="0"/>
              <a:t>Normally to a "topic"</a:t>
            </a:r>
          </a:p>
          <a:p>
            <a:r>
              <a:rPr lang="en-GB" dirty="0" smtClean="0"/>
              <a:t>Consumers subscribe to the topic</a:t>
            </a:r>
          </a:p>
          <a:p>
            <a:pPr lvl="1"/>
            <a:r>
              <a:rPr lang="en-GB" dirty="0" smtClean="0"/>
              <a:t>Either poll the queue or are notified of a message arrival</a:t>
            </a:r>
          </a:p>
          <a:p>
            <a:r>
              <a:rPr lang="en-GB" dirty="0" smtClean="0"/>
              <a:t>Consumers pull the message from the queue</a:t>
            </a:r>
          </a:p>
          <a:p>
            <a:pPr lvl="1"/>
            <a:r>
              <a:rPr lang="en-GB" dirty="0" smtClean="0"/>
              <a:t>May then remove message – or leave for other consumers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 smtClean="0"/>
          </a:p>
          <a:p>
            <a:pPr lvl="1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1" y="101555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525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Design Patterns</a:t>
            </a:r>
          </a:p>
          <a:p>
            <a:r>
              <a:rPr lang="en-GB" dirty="0" smtClean="0"/>
              <a:t>Proxy</a:t>
            </a:r>
            <a:endParaRPr lang="en-GB" dirty="0"/>
          </a:p>
          <a:p>
            <a:r>
              <a:rPr lang="en-GB" dirty="0"/>
              <a:t>Aggregator</a:t>
            </a:r>
          </a:p>
          <a:p>
            <a:r>
              <a:rPr lang="en-GB" dirty="0"/>
              <a:t>Circuit Breaker</a:t>
            </a:r>
          </a:p>
          <a:p>
            <a:r>
              <a:rPr lang="en-GB" dirty="0"/>
              <a:t>Service Registration</a:t>
            </a:r>
          </a:p>
          <a:p>
            <a:r>
              <a:rPr lang="en-GB" dirty="0"/>
              <a:t>Message Patterns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85859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 per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Forces</a:t>
            </a:r>
          </a:p>
          <a:p>
            <a:pPr lvl="1"/>
            <a:r>
              <a:rPr lang="en-GB" dirty="0" smtClean="0"/>
              <a:t>Services must be loosely coupled</a:t>
            </a:r>
          </a:p>
          <a:p>
            <a:pPr lvl="1"/>
            <a:r>
              <a:rPr lang="en-GB" dirty="0" smtClean="0"/>
              <a:t>Some transactions must interact with data from multiple services</a:t>
            </a:r>
          </a:p>
          <a:p>
            <a:pPr lvl="1"/>
            <a:r>
              <a:rPr lang="en-GB" dirty="0" smtClean="0"/>
              <a:t>RDBMS is complex to scale</a:t>
            </a:r>
          </a:p>
          <a:p>
            <a:pPr lvl="1"/>
            <a:r>
              <a:rPr lang="en-GB" dirty="0" smtClean="0"/>
              <a:t>Different services may have different storage requirements</a:t>
            </a:r>
          </a:p>
          <a:p>
            <a:r>
              <a:rPr lang="en-GB" dirty="0" smtClean="0"/>
              <a:t>Solution</a:t>
            </a:r>
          </a:p>
          <a:p>
            <a:pPr lvl="1"/>
            <a:r>
              <a:rPr lang="en-GB" dirty="0" smtClean="0"/>
              <a:t>Keep data for a service private to that service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15616" y="4221088"/>
            <a:ext cx="3096344" cy="151216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20072" y="4221088"/>
            <a:ext cx="3096344" cy="151216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422108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20072" y="4184690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2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183602" y="4437112"/>
            <a:ext cx="740326" cy="1152128"/>
          </a:xfrm>
          <a:prstGeom prst="can">
            <a:avLst/>
          </a:prstGeom>
          <a:solidFill>
            <a:srgbClr val="007434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>
            <a:off x="7365545" y="4423628"/>
            <a:ext cx="740326" cy="1165612"/>
          </a:xfrm>
          <a:prstGeom prst="can">
            <a:avLst/>
          </a:prstGeom>
          <a:solidFill>
            <a:schemeClr val="bg2">
              <a:lumMod val="5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65551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Issues with Database per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Transactions across multiple services are difficult</a:t>
            </a:r>
          </a:p>
          <a:p>
            <a:pPr lvl="1"/>
            <a:r>
              <a:rPr lang="en-GB" dirty="0" smtClean="0"/>
              <a:t>Think CAP</a:t>
            </a:r>
          </a:p>
          <a:p>
            <a:r>
              <a:rPr lang="en-GB" dirty="0" smtClean="0"/>
              <a:t>Joins are challenging</a:t>
            </a:r>
          </a:p>
          <a:p>
            <a:pPr lvl="1"/>
            <a:r>
              <a:rPr lang="en-GB" dirty="0" smtClean="0"/>
              <a:t>Solutions:</a:t>
            </a:r>
          </a:p>
          <a:p>
            <a:pPr lvl="2"/>
            <a:r>
              <a:rPr lang="en-GB" dirty="0" smtClean="0"/>
              <a:t>Application join – applications queries multiple services and builds a view</a:t>
            </a:r>
          </a:p>
          <a:p>
            <a:pPr lvl="2"/>
            <a:r>
              <a:rPr lang="en-GB" dirty="0" smtClean="0"/>
              <a:t>Command Query Responsibility Segregation (CQRS)</a:t>
            </a:r>
          </a:p>
          <a:p>
            <a:pPr lvl="3"/>
            <a:r>
              <a:rPr lang="en-GB" dirty="0" smtClean="0"/>
              <a:t>Create a service responsible for generating the view</a:t>
            </a:r>
          </a:p>
          <a:p>
            <a:pPr lvl="3"/>
            <a:r>
              <a:rPr lang="en-GB" dirty="0" smtClean="0"/>
              <a:t>Maintains it's own copy of the view data</a:t>
            </a:r>
          </a:p>
          <a:p>
            <a:pPr lvl="3"/>
            <a:r>
              <a:rPr lang="en-GB" dirty="0" smtClean="0"/>
              <a:t>Service subscribes to other services to keep data synchronized</a:t>
            </a:r>
          </a:p>
          <a:p>
            <a:r>
              <a:rPr lang="en-GB" dirty="0" smtClean="0"/>
              <a:t>Increased complexity of multiple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8687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Shared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Services all share a single database</a:t>
            </a:r>
          </a:p>
          <a:p>
            <a:r>
              <a:rPr lang="en-GB" dirty="0" smtClean="0"/>
              <a:t>Benefits</a:t>
            </a:r>
          </a:p>
          <a:p>
            <a:pPr lvl="1"/>
            <a:r>
              <a:rPr lang="en-GB" dirty="0" smtClean="0"/>
              <a:t>Use of ACID transactions</a:t>
            </a:r>
          </a:p>
          <a:p>
            <a:pPr lvl="1"/>
            <a:r>
              <a:rPr lang="en-GB" dirty="0" smtClean="0"/>
              <a:t>Single database to manage</a:t>
            </a:r>
          </a:p>
          <a:p>
            <a:r>
              <a:rPr lang="en-GB" dirty="0" smtClean="0"/>
              <a:t>Issues</a:t>
            </a:r>
          </a:p>
          <a:p>
            <a:pPr lvl="1"/>
            <a:r>
              <a:rPr lang="en-GB" dirty="0" smtClean="0"/>
              <a:t>Increased coupling</a:t>
            </a:r>
          </a:p>
          <a:p>
            <a:pPr lvl="2"/>
            <a:r>
              <a:rPr lang="en-GB" dirty="0" smtClean="0"/>
              <a:t>Developers must coordinate with other teams</a:t>
            </a:r>
          </a:p>
          <a:p>
            <a:pPr lvl="2"/>
            <a:r>
              <a:rPr lang="en-GB" dirty="0" smtClean="0"/>
              <a:t>Potential for issues with cross-service record locking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15616" y="4221088"/>
            <a:ext cx="1296144" cy="151216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97152" y="4220132"/>
            <a:ext cx="1152128" cy="151216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422108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97152" y="4183734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2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034293" y="4365104"/>
            <a:ext cx="740326" cy="1152128"/>
          </a:xfrm>
          <a:prstGeom prst="can">
            <a:avLst/>
          </a:prstGeom>
          <a:solidFill>
            <a:srgbClr val="007434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Left-Right Arrow 9"/>
          <p:cNvSpPr/>
          <p:nvPr/>
        </p:nvSpPr>
        <p:spPr>
          <a:xfrm>
            <a:off x="2411760" y="4797152"/>
            <a:ext cx="622533" cy="288032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Left-Right Arrow 10"/>
          <p:cNvSpPr/>
          <p:nvPr/>
        </p:nvSpPr>
        <p:spPr>
          <a:xfrm>
            <a:off x="3751049" y="4797152"/>
            <a:ext cx="622533" cy="288032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28827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Synchronisation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Database / service model is usually preferred</a:t>
            </a:r>
          </a:p>
          <a:p>
            <a:r>
              <a:rPr lang="en-GB" dirty="0" smtClean="0"/>
              <a:t>But it creates a major issue</a:t>
            </a:r>
          </a:p>
          <a:p>
            <a:pPr lvl="1"/>
            <a:r>
              <a:rPr lang="en-GB" dirty="0" smtClean="0"/>
              <a:t>How to synchronise data across multiple services </a:t>
            </a:r>
          </a:p>
          <a:p>
            <a:pPr lvl="2"/>
            <a:r>
              <a:rPr lang="en-GB" dirty="0" smtClean="0"/>
              <a:t>And multiple types of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57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Synchronisation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Consider a membership service</a:t>
            </a:r>
          </a:p>
          <a:p>
            <a:pPr lvl="1"/>
            <a:r>
              <a:rPr lang="en-GB" dirty="0" smtClean="0"/>
              <a:t>Supports actions </a:t>
            </a:r>
          </a:p>
          <a:p>
            <a:pPr lvl="2"/>
            <a:r>
              <a:rPr lang="en-GB" dirty="0" smtClean="0"/>
              <a:t>Add a member</a:t>
            </a:r>
          </a:p>
          <a:p>
            <a:pPr lvl="2"/>
            <a:r>
              <a:rPr lang="en-GB" dirty="0" smtClean="0"/>
              <a:t>Query members</a:t>
            </a:r>
          </a:p>
          <a:p>
            <a:r>
              <a:rPr lang="en-GB" dirty="0" smtClean="0"/>
              <a:t>Service is deployed many times</a:t>
            </a:r>
          </a:p>
          <a:p>
            <a:r>
              <a:rPr lang="en-GB" dirty="0" smtClean="0"/>
              <a:t>If each service has it's own data store</a:t>
            </a:r>
          </a:p>
          <a:p>
            <a:pPr lvl="1"/>
            <a:r>
              <a:rPr lang="en-GB" dirty="0" smtClean="0"/>
              <a:t>How do we ensure that the list operation returns a newly added member?</a:t>
            </a:r>
          </a:p>
          <a:p>
            <a:pPr lvl="2"/>
            <a:r>
              <a:rPr lang="en-GB" dirty="0" smtClean="0"/>
              <a:t>If the methods are invoked on different instances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467839" y="4725144"/>
            <a:ext cx="1368152" cy="1296144"/>
            <a:chOff x="2555776" y="4365104"/>
            <a:chExt cx="1368152" cy="1296144"/>
          </a:xfrm>
        </p:grpSpPr>
        <p:sp>
          <p:nvSpPr>
            <p:cNvPr id="4" name="Oval 3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Can 4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026768" y="4725144"/>
            <a:ext cx="1368152" cy="1296144"/>
            <a:chOff x="2555776" y="4365104"/>
            <a:chExt cx="1368152" cy="1296144"/>
          </a:xfrm>
        </p:grpSpPr>
        <p:sp>
          <p:nvSpPr>
            <p:cNvPr id="8" name="Oval 7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Can 8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619505" y="4725144"/>
            <a:ext cx="1368152" cy="1296144"/>
            <a:chOff x="2555776" y="4365104"/>
            <a:chExt cx="1368152" cy="1296144"/>
          </a:xfrm>
        </p:grpSpPr>
        <p:sp>
          <p:nvSpPr>
            <p:cNvPr id="11" name="Oval 10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Can 11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3" name="Right Arrow 12"/>
          <p:cNvSpPr/>
          <p:nvPr/>
        </p:nvSpPr>
        <p:spPr>
          <a:xfrm>
            <a:off x="968791" y="5088632"/>
            <a:ext cx="1499048" cy="572616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Add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6987657" y="5088632"/>
            <a:ext cx="1499048" cy="572616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87433" y="5188550"/>
            <a:ext cx="49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970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Eventual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simple answer is:</a:t>
            </a:r>
          </a:p>
          <a:p>
            <a:pPr lvl="1"/>
            <a:r>
              <a:rPr lang="en-GB" dirty="0" smtClean="0"/>
              <a:t>We can't!</a:t>
            </a:r>
          </a:p>
          <a:p>
            <a:r>
              <a:rPr lang="en-GB" dirty="0" smtClean="0"/>
              <a:t>However</a:t>
            </a:r>
          </a:p>
          <a:p>
            <a:pPr lvl="1"/>
            <a:r>
              <a:rPr lang="en-GB" dirty="0" smtClean="0"/>
              <a:t>We can ensure that the list method will eventually return all the members</a:t>
            </a:r>
          </a:p>
          <a:p>
            <a:pPr lvl="1"/>
            <a:r>
              <a:rPr lang="en-GB" dirty="0" smtClean="0"/>
              <a:t>"Eventual consistency"</a:t>
            </a:r>
          </a:p>
          <a:p>
            <a:r>
              <a:rPr lang="en-GB" dirty="0" smtClean="0"/>
              <a:t>An example</a:t>
            </a:r>
          </a:p>
          <a:p>
            <a:pPr lvl="1"/>
            <a:r>
              <a:rPr lang="en-GB" dirty="0" smtClean="0"/>
              <a:t>Facebook feeds do not show new posts simultaneously</a:t>
            </a:r>
          </a:p>
          <a:p>
            <a:pPr lvl="2"/>
            <a:r>
              <a:rPr lang="en-GB" dirty="0" smtClean="0"/>
              <a:t>The new post will show up - eventually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530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examined</a:t>
            </a:r>
            <a:endParaRPr lang="en-GB" dirty="0"/>
          </a:p>
          <a:p>
            <a:pPr lvl="1"/>
            <a:r>
              <a:rPr lang="en-GB" dirty="0" smtClean="0"/>
              <a:t>The challenges of monolithic applications</a:t>
            </a:r>
            <a:endParaRPr lang="en-GB" dirty="0"/>
          </a:p>
          <a:p>
            <a:pPr lvl="1"/>
            <a:r>
              <a:rPr lang="en-GB" dirty="0" smtClean="0"/>
              <a:t>The limitations of an 'n' tier model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14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254947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Acheving </a:t>
            </a:r>
            <a:r>
              <a:rPr lang="en-GB" dirty="0" smtClean="0"/>
              <a:t>Eventual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Easy!</a:t>
            </a:r>
          </a:p>
          <a:p>
            <a:pPr lvl="1"/>
            <a:r>
              <a:rPr lang="en-GB" dirty="0" smtClean="0"/>
              <a:t>Ensure that updates reach all instances of running services</a:t>
            </a:r>
          </a:p>
          <a:p>
            <a:r>
              <a:rPr lang="en-GB" dirty="0" smtClean="0"/>
              <a:t>But how?</a:t>
            </a:r>
          </a:p>
          <a:p>
            <a:r>
              <a:rPr lang="en-GB" sz="3600" dirty="0" smtClean="0"/>
              <a:t>Suggestions Please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813" y="1772816"/>
            <a:ext cx="2778854" cy="432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982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Acheving </a:t>
            </a:r>
            <a:r>
              <a:rPr lang="en-GB" dirty="0" smtClean="0"/>
              <a:t>Eventual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Provide an inter-service communication mechanism</a:t>
            </a:r>
          </a:p>
          <a:p>
            <a:pPr lvl="1"/>
            <a:r>
              <a:rPr lang="en-GB" dirty="0" smtClean="0"/>
              <a:t>Using asynchronous messaging</a:t>
            </a:r>
          </a:p>
          <a:p>
            <a:r>
              <a:rPr lang="en-GB" dirty="0" smtClean="0"/>
              <a:t>Each time a service performs an update on it's data</a:t>
            </a:r>
          </a:p>
          <a:p>
            <a:pPr lvl="1"/>
            <a:r>
              <a:rPr lang="en-GB" dirty="0" smtClean="0"/>
              <a:t>Send a message to a message queue with the update information</a:t>
            </a:r>
          </a:p>
          <a:p>
            <a:r>
              <a:rPr lang="en-GB" dirty="0" smtClean="0"/>
              <a:t>All services subscribe to the queue</a:t>
            </a:r>
          </a:p>
          <a:p>
            <a:pPr lvl="1"/>
            <a:r>
              <a:rPr lang="en-GB" dirty="0" smtClean="0"/>
              <a:t>Update their own database with the queue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9012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ight Arrow 23"/>
          <p:cNvSpPr/>
          <p:nvPr/>
        </p:nvSpPr>
        <p:spPr>
          <a:xfrm rot="5400000">
            <a:off x="2412829" y="4479876"/>
            <a:ext cx="1368152" cy="54868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 rot="16200000">
            <a:off x="3983696" y="5051013"/>
            <a:ext cx="1154887" cy="54868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 rot="16200000">
            <a:off x="5623473" y="5108977"/>
            <a:ext cx="1104042" cy="504056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Messaging for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All services receive all updates</a:t>
            </a:r>
          </a:p>
          <a:p>
            <a:pPr lvl="1"/>
            <a:r>
              <a:rPr lang="en-GB" dirty="0" smtClean="0"/>
              <a:t>Eventually</a:t>
            </a:r>
          </a:p>
          <a:p>
            <a:r>
              <a:rPr lang="en-GB" dirty="0" smtClean="0"/>
              <a:t>Potential conflicts</a:t>
            </a:r>
          </a:p>
          <a:p>
            <a:pPr lvl="1"/>
            <a:r>
              <a:rPr lang="en-GB" dirty="0" smtClean="0"/>
              <a:t>Usually resolved with "last write wins"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339752" y="3501008"/>
            <a:ext cx="1368152" cy="1296144"/>
            <a:chOff x="2555776" y="4365104"/>
            <a:chExt cx="1368152" cy="1296144"/>
          </a:xfrm>
        </p:grpSpPr>
        <p:sp>
          <p:nvSpPr>
            <p:cNvPr id="5" name="Oval 4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6" name="Can 5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98681" y="3501008"/>
            <a:ext cx="1368152" cy="1296144"/>
            <a:chOff x="2555776" y="4365104"/>
            <a:chExt cx="1368152" cy="1296144"/>
          </a:xfrm>
        </p:grpSpPr>
        <p:sp>
          <p:nvSpPr>
            <p:cNvPr id="8" name="Oval 7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Can 8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491418" y="3501008"/>
            <a:ext cx="1368152" cy="1296144"/>
            <a:chOff x="2555776" y="4365104"/>
            <a:chExt cx="1368152" cy="1296144"/>
          </a:xfrm>
        </p:grpSpPr>
        <p:sp>
          <p:nvSpPr>
            <p:cNvPr id="11" name="Oval 10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Can 11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3" name="Right Arrow 12"/>
          <p:cNvSpPr/>
          <p:nvPr/>
        </p:nvSpPr>
        <p:spPr>
          <a:xfrm>
            <a:off x="840704" y="3864496"/>
            <a:ext cx="1499048" cy="572616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Add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6859570" y="3864496"/>
            <a:ext cx="1499048" cy="572616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59346" y="3964414"/>
            <a:ext cx="49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List</a:t>
            </a:r>
            <a:endParaRPr lang="en-US" dirty="0"/>
          </a:p>
        </p:txBody>
      </p:sp>
      <p:sp>
        <p:nvSpPr>
          <p:cNvPr id="17" name="Can 16"/>
          <p:cNvSpPr/>
          <p:nvPr/>
        </p:nvSpPr>
        <p:spPr>
          <a:xfrm rot="16200000">
            <a:off x="4343462" y="3860324"/>
            <a:ext cx="592750" cy="3736073"/>
          </a:xfrm>
          <a:prstGeom prst="can">
            <a:avLst/>
          </a:prstGeom>
          <a:solidFill>
            <a:srgbClr val="54E719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75433" y="554369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Queue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9262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Extending the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Persisting every update message provides</a:t>
            </a:r>
          </a:p>
          <a:p>
            <a:pPr lvl="1"/>
            <a:r>
              <a:rPr lang="en-GB" dirty="0" smtClean="0"/>
              <a:t>A data source to initialise each service on start-up</a:t>
            </a:r>
          </a:p>
          <a:p>
            <a:pPr lvl="1"/>
            <a:r>
              <a:rPr lang="en-GB" dirty="0" smtClean="0"/>
              <a:t>An audit trail</a:t>
            </a:r>
          </a:p>
          <a:p>
            <a:pPr lvl="1"/>
            <a:r>
              <a:rPr lang="en-GB" dirty="0" smtClean="0"/>
              <a:t>A source of test data</a:t>
            </a:r>
          </a:p>
          <a:p>
            <a:r>
              <a:rPr lang="en-GB" dirty="0" smtClean="0"/>
              <a:t>Persisted messages also reduce the risk of service updates</a:t>
            </a:r>
          </a:p>
          <a:p>
            <a:r>
              <a:rPr lang="en-GB" dirty="0" smtClean="0"/>
              <a:t>Periodic snapshots of service databases should be created</a:t>
            </a:r>
          </a:p>
          <a:p>
            <a:pPr lvl="1"/>
            <a:r>
              <a:rPr lang="en-GB" dirty="0" smtClean="0"/>
              <a:t>Use as a start-up baseline</a:t>
            </a:r>
          </a:p>
          <a:p>
            <a:pPr lvl="1"/>
            <a:r>
              <a:rPr lang="en-GB" dirty="0" smtClean="0"/>
              <a:t>Avoids replaying the entire message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738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Design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Working from the system explained to you</a:t>
            </a:r>
          </a:p>
          <a:p>
            <a:pPr lvl="1"/>
            <a:r>
              <a:rPr lang="en-US" dirty="0"/>
              <a:t>Come up with some designs on paper or white boards	</a:t>
            </a:r>
          </a:p>
          <a:p>
            <a:pPr lvl="1"/>
            <a:r>
              <a:rPr lang="en-US" dirty="0"/>
              <a:t>Which patterns would be of use?</a:t>
            </a:r>
          </a:p>
          <a:p>
            <a:pPr lvl="1"/>
            <a:r>
              <a:rPr lang="en-US" dirty="0"/>
              <a:t>Where?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9118086"/>
      </p:ext>
    </p:extLst>
  </p:cSld>
  <p:clrMapOvr>
    <a:masterClrMapping/>
  </p:clrMapOvr>
  <p:transition spd="slow">
    <p:wipe dir="d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 smtClean="0"/>
              <a:t>have examined</a:t>
            </a:r>
          </a:p>
          <a:p>
            <a:pPr lvl="1"/>
            <a:r>
              <a:rPr lang="en-GB" dirty="0" smtClean="0"/>
              <a:t>The benefits of design patterns</a:t>
            </a:r>
          </a:p>
          <a:p>
            <a:pPr lvl="1"/>
            <a:r>
              <a:rPr lang="en-GB" dirty="0" smtClean="0"/>
              <a:t>Some key microservice design patterns</a:t>
            </a:r>
          </a:p>
          <a:p>
            <a:pPr lvl="1"/>
            <a:r>
              <a:rPr lang="en-GB" dirty="0" smtClean="0"/>
              <a:t>Apply patterns to a conceptual service design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145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007901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276872"/>
            <a:ext cx="8291514" cy="1220537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7: </a:t>
            </a:r>
            <a:r>
              <a:rPr lang="en-US" dirty="0"/>
              <a:t>NoSQL </a:t>
            </a:r>
            <a:r>
              <a:rPr lang="en-US" dirty="0" err="1"/>
              <a:t>Datastores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87798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</a:p>
          <a:p>
            <a:pPr lvl="1"/>
            <a:r>
              <a:rPr lang="en-GB" dirty="0" smtClean="0"/>
              <a:t>The concept of a </a:t>
            </a:r>
            <a:r>
              <a:rPr lang="en-GB" dirty="0" err="1" smtClean="0"/>
              <a:t>NoSQL</a:t>
            </a:r>
            <a:r>
              <a:rPr lang="en-GB" dirty="0" smtClean="0"/>
              <a:t> </a:t>
            </a:r>
            <a:r>
              <a:rPr lang="en-GB" dirty="0" err="1" smtClean="0"/>
              <a:t>datastore</a:t>
            </a:r>
            <a:endParaRPr lang="en-GB" dirty="0" smtClean="0"/>
          </a:p>
          <a:p>
            <a:pPr lvl="1"/>
            <a:r>
              <a:rPr lang="en-GB" dirty="0" smtClean="0"/>
              <a:t>Key value data stores</a:t>
            </a:r>
          </a:p>
          <a:p>
            <a:pPr lvl="1"/>
            <a:r>
              <a:rPr lang="en-GB" dirty="0" smtClean="0"/>
              <a:t>Document stores</a:t>
            </a:r>
          </a:p>
          <a:p>
            <a:pPr lvl="1"/>
            <a:r>
              <a:rPr lang="en-GB" dirty="0" smtClean="0"/>
              <a:t>Column stores</a:t>
            </a:r>
          </a:p>
          <a:p>
            <a:pPr lvl="1"/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147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517245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NoSQL</a:t>
            </a:r>
            <a:r>
              <a:rPr lang="en-GB" dirty="0" smtClean="0"/>
              <a:t> Data Stores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What is </a:t>
            </a:r>
            <a:r>
              <a:rPr lang="en-GB" dirty="0" err="1" smtClean="0"/>
              <a:t>NoSQL</a:t>
            </a:r>
            <a:endParaRPr lang="en-GB" dirty="0"/>
          </a:p>
          <a:p>
            <a:r>
              <a:rPr lang="en-GB" dirty="0" smtClean="0"/>
              <a:t>Key Value Stores</a:t>
            </a:r>
            <a:endParaRPr lang="en-GB" dirty="0"/>
          </a:p>
          <a:p>
            <a:r>
              <a:rPr lang="en-GB" dirty="0" smtClean="0"/>
              <a:t>Document Stores</a:t>
            </a:r>
          </a:p>
          <a:p>
            <a:r>
              <a:rPr lang="en-GB" dirty="0" smtClean="0"/>
              <a:t>Column Stores</a:t>
            </a:r>
          </a:p>
          <a:p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895434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Meant By NoSQL?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Commonly said as "No SQL" </a:t>
            </a:r>
          </a:p>
          <a:p>
            <a:pPr lvl="1"/>
            <a:r>
              <a:rPr lang="en-US" dirty="0"/>
              <a:t>But should be seen as "Not Only SQL"</a:t>
            </a:r>
          </a:p>
          <a:p>
            <a:pPr lvl="1"/>
            <a:r>
              <a:rPr lang="en-US" dirty="0"/>
              <a:t>Adds a set of complimentary ways of storing data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Intended to be used where scale </a:t>
            </a:r>
            <a:r>
              <a:rPr lang="en-US" dirty="0" smtClean="0">
                <a:solidFill>
                  <a:srgbClr val="002060"/>
                </a:solidFill>
              </a:rPr>
              <a:t>is required</a:t>
            </a:r>
          </a:p>
          <a:p>
            <a:pPr lvl="1"/>
            <a:r>
              <a:rPr lang="en-US" dirty="0" smtClean="0"/>
              <a:t>Or data is semi / unstructured</a:t>
            </a:r>
          </a:p>
          <a:p>
            <a:pPr lvl="1"/>
            <a:r>
              <a:rPr lang="en-US" dirty="0" smtClean="0"/>
              <a:t>Or the </a:t>
            </a:r>
            <a:r>
              <a:rPr lang="en-US" dirty="0"/>
              <a:t>speed of arrival/ reading of </a:t>
            </a:r>
            <a:r>
              <a:rPr lang="en-US" dirty="0" smtClean="0"/>
              <a:t>data is high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To use RDBMS generally need different qualities</a:t>
            </a:r>
          </a:p>
          <a:p>
            <a:pPr lvl="1"/>
            <a:r>
              <a:rPr lang="en-US" dirty="0"/>
              <a:t>Defined structures and schemas</a:t>
            </a:r>
          </a:p>
          <a:p>
            <a:pPr lvl="1"/>
            <a:r>
              <a:rPr lang="en-US" dirty="0"/>
              <a:t>Stable relationships and properties</a:t>
            </a:r>
          </a:p>
          <a:p>
            <a:pPr lvl="1"/>
            <a:r>
              <a:rPr lang="en-US" dirty="0"/>
              <a:t>Ability to define indices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2133017"/>
      </p:ext>
    </p:extLst>
  </p:cSld>
  <p:clrMapOvr>
    <a:masterClrMapping/>
  </p:clrMapOvr>
  <p:transition spd="slow"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348880"/>
            <a:ext cx="8291514" cy="1220537"/>
          </a:xfrm>
        </p:spPr>
        <p:txBody>
          <a:bodyPr/>
          <a:lstStyle/>
          <a:p>
            <a:r>
              <a:rPr lang="en-US" dirty="0"/>
              <a:t>Chapter 2: Brewer's Theorem</a:t>
            </a:r>
          </a:p>
        </p:txBody>
      </p:sp>
    </p:spTree>
    <p:extLst>
      <p:ext uri="{BB962C8B-B14F-4D97-AF65-F5344CB8AC3E}">
        <p14:creationId xmlns:p14="http://schemas.microsoft.com/office/powerpoint/2010/main" val="297279061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Qualities of NoSQL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Aimed at commodity level hardware</a:t>
            </a:r>
          </a:p>
          <a:p>
            <a:pPr lvl="1"/>
            <a:r>
              <a:rPr lang="en-US" dirty="0"/>
              <a:t>Scale out is the standard</a:t>
            </a:r>
          </a:p>
          <a:p>
            <a:pPr lvl="1"/>
            <a:r>
              <a:rPr lang="en-US" dirty="0"/>
              <a:t>Hardware failures are expected and not fatal</a:t>
            </a:r>
          </a:p>
          <a:p>
            <a:pPr lvl="1"/>
            <a:endParaRPr lang="en-US" sz="1100" dirty="0"/>
          </a:p>
          <a:p>
            <a:r>
              <a:rPr lang="en-US" dirty="0">
                <a:solidFill>
                  <a:srgbClr val="002060"/>
                </a:solidFill>
              </a:rPr>
              <a:t>Data is commonly denormalised</a:t>
            </a:r>
          </a:p>
          <a:p>
            <a:pPr lvl="1"/>
            <a:r>
              <a:rPr lang="en-US" dirty="0"/>
              <a:t>Store by relevance and association</a:t>
            </a:r>
          </a:p>
          <a:p>
            <a:pPr lvl="1"/>
            <a:r>
              <a:rPr lang="en-US" dirty="0"/>
              <a:t>Streaming becomes an easily used capability</a:t>
            </a:r>
          </a:p>
          <a:p>
            <a:pPr lvl="1"/>
            <a:endParaRPr lang="en-US" sz="1100" dirty="0"/>
          </a:p>
          <a:p>
            <a:r>
              <a:rPr lang="en-US" dirty="0">
                <a:solidFill>
                  <a:srgbClr val="002060"/>
                </a:solidFill>
              </a:rPr>
              <a:t>Loose schemas/ No schemas/ Schema on read</a:t>
            </a:r>
          </a:p>
          <a:p>
            <a:pPr lvl="1"/>
            <a:r>
              <a:rPr lang="en-US" dirty="0"/>
              <a:t>Makes changing the structure of the data easy and cheap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26994"/>
      </p:ext>
    </p:extLst>
  </p:cSld>
  <p:clrMapOvr>
    <a:masterClrMapping/>
  </p:clrMapOvr>
  <p:transition spd="slow">
    <p:wipe dir="d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GB" dirty="0" smtClean="0"/>
              <a:t>Data is shared amongst multiple nodes</a:t>
            </a:r>
          </a:p>
          <a:p>
            <a:r>
              <a:rPr lang="en-GB" dirty="0" smtClean="0"/>
              <a:t>Retrieval processing performed on each node</a:t>
            </a:r>
          </a:p>
          <a:p>
            <a:pPr lvl="1"/>
            <a:r>
              <a:rPr lang="en-GB" dirty="0" smtClean="0"/>
              <a:t>Collated on a master node</a:t>
            </a:r>
          </a:p>
          <a:p>
            <a:pPr lvl="1"/>
            <a:r>
              <a:rPr lang="en-GB" dirty="0" smtClean="0"/>
              <a:t>Using some variant of Big Data processing</a:t>
            </a:r>
            <a:endParaRPr lang="en-US" dirty="0"/>
          </a:p>
        </p:txBody>
      </p:sp>
      <p:sp>
        <p:nvSpPr>
          <p:cNvPr id="20" name="Cube 19"/>
          <p:cNvSpPr/>
          <p:nvPr/>
        </p:nvSpPr>
        <p:spPr>
          <a:xfrm>
            <a:off x="2962593" y="29023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1" name="Cube 20"/>
          <p:cNvSpPr/>
          <p:nvPr/>
        </p:nvSpPr>
        <p:spPr>
          <a:xfrm>
            <a:off x="3114993" y="30547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2" name="Cube 21"/>
          <p:cNvSpPr/>
          <p:nvPr/>
        </p:nvSpPr>
        <p:spPr>
          <a:xfrm>
            <a:off x="3267393" y="32071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3" name="Cube 22"/>
          <p:cNvSpPr/>
          <p:nvPr/>
        </p:nvSpPr>
        <p:spPr>
          <a:xfrm>
            <a:off x="3419793" y="33595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4" name="Cube 23"/>
          <p:cNvSpPr/>
          <p:nvPr/>
        </p:nvSpPr>
        <p:spPr>
          <a:xfrm>
            <a:off x="3572193" y="35119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Cube 24"/>
          <p:cNvSpPr/>
          <p:nvPr/>
        </p:nvSpPr>
        <p:spPr>
          <a:xfrm>
            <a:off x="3724593" y="36643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6" name="Cube 25"/>
          <p:cNvSpPr/>
          <p:nvPr/>
        </p:nvSpPr>
        <p:spPr>
          <a:xfrm>
            <a:off x="3876993" y="38167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7" name="Cube 26"/>
          <p:cNvSpPr/>
          <p:nvPr/>
        </p:nvSpPr>
        <p:spPr>
          <a:xfrm>
            <a:off x="4029393" y="39691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8" name="Cube 27"/>
          <p:cNvSpPr/>
          <p:nvPr/>
        </p:nvSpPr>
        <p:spPr>
          <a:xfrm>
            <a:off x="4181793" y="41215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NoSQL</a:t>
            </a:r>
            <a:r>
              <a:rPr lang="en-GB" dirty="0" smtClean="0"/>
              <a:t> Distribution</a:t>
            </a:r>
            <a:endParaRPr lang="en-US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2304618" y="30085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Flowchart: Magnetic Disk 4"/>
          <p:cNvSpPr/>
          <p:nvPr/>
        </p:nvSpPr>
        <p:spPr>
          <a:xfrm>
            <a:off x="2457018" y="31609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Flowchart: Magnetic Disk 5"/>
          <p:cNvSpPr/>
          <p:nvPr/>
        </p:nvSpPr>
        <p:spPr>
          <a:xfrm>
            <a:off x="2609418" y="33133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Flowchart: Magnetic Disk 6"/>
          <p:cNvSpPr/>
          <p:nvPr/>
        </p:nvSpPr>
        <p:spPr>
          <a:xfrm>
            <a:off x="2761818" y="34657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Flowchart: Magnetic Disk 7"/>
          <p:cNvSpPr/>
          <p:nvPr/>
        </p:nvSpPr>
        <p:spPr>
          <a:xfrm>
            <a:off x="2914218" y="36181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Flowchart: Magnetic Disk 8"/>
          <p:cNvSpPr/>
          <p:nvPr/>
        </p:nvSpPr>
        <p:spPr>
          <a:xfrm>
            <a:off x="3066618" y="37705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Flowchart: Magnetic Disk 9"/>
          <p:cNvSpPr/>
          <p:nvPr/>
        </p:nvSpPr>
        <p:spPr>
          <a:xfrm>
            <a:off x="3219018" y="39229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Flowchart: Magnetic Disk 10"/>
          <p:cNvSpPr/>
          <p:nvPr/>
        </p:nvSpPr>
        <p:spPr>
          <a:xfrm>
            <a:off x="3371418" y="40753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Flowchart: Magnetic Disk 11"/>
          <p:cNvSpPr/>
          <p:nvPr/>
        </p:nvSpPr>
        <p:spPr>
          <a:xfrm>
            <a:off x="3523818" y="42277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Flowchart: Magnetic Disk 12"/>
          <p:cNvSpPr/>
          <p:nvPr/>
        </p:nvSpPr>
        <p:spPr>
          <a:xfrm>
            <a:off x="3676218" y="43801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Left Brace 14"/>
          <p:cNvSpPr/>
          <p:nvPr/>
        </p:nvSpPr>
        <p:spPr>
          <a:xfrm rot="19024322">
            <a:off x="2543169" y="3548425"/>
            <a:ext cx="478904" cy="24772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6014083" y="2966226"/>
            <a:ext cx="1594314" cy="60960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8042" y="5211989"/>
            <a:ext cx="151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Incoming data</a:t>
            </a:r>
            <a:endParaRPr lang="en-US" dirty="0"/>
          </a:p>
        </p:txBody>
      </p:sp>
      <p:sp>
        <p:nvSpPr>
          <p:cNvPr id="19" name="Cube 18"/>
          <p:cNvSpPr/>
          <p:nvPr/>
        </p:nvSpPr>
        <p:spPr>
          <a:xfrm>
            <a:off x="4304353" y="4296008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9" name="Cube 28"/>
          <p:cNvSpPr/>
          <p:nvPr/>
        </p:nvSpPr>
        <p:spPr>
          <a:xfrm>
            <a:off x="4426913" y="4439623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0" name="Cube 29"/>
          <p:cNvSpPr/>
          <p:nvPr/>
        </p:nvSpPr>
        <p:spPr>
          <a:xfrm>
            <a:off x="4790662" y="3104208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1" name="Flowchart: Magnetic Disk 30"/>
          <p:cNvSpPr/>
          <p:nvPr/>
        </p:nvSpPr>
        <p:spPr>
          <a:xfrm>
            <a:off x="5914437" y="5292902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26042" y="4666686"/>
            <a:ext cx="117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Processing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363489" y="5487782"/>
            <a:ext cx="89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Storage</a:t>
            </a:r>
            <a:endParaRPr lang="en-US" dirty="0"/>
          </a:p>
        </p:txBody>
      </p:sp>
      <p:sp>
        <p:nvSpPr>
          <p:cNvPr id="35" name="Right Arrow 34"/>
          <p:cNvSpPr/>
          <p:nvPr/>
        </p:nvSpPr>
        <p:spPr>
          <a:xfrm>
            <a:off x="986770" y="4787055"/>
            <a:ext cx="1594314" cy="60960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71435" y="3479706"/>
            <a:ext cx="85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863490" y="3678446"/>
            <a:ext cx="90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Master </a:t>
            </a:r>
            <a:br>
              <a:rPr lang="en-GB" dirty="0" smtClean="0"/>
            </a:br>
            <a:r>
              <a:rPr lang="en-GB" dirty="0" smtClean="0"/>
              <a:t>node</a:t>
            </a:r>
            <a:endParaRPr lang="en-US" dirty="0"/>
          </a:p>
        </p:txBody>
      </p:sp>
      <p:sp>
        <p:nvSpPr>
          <p:cNvPr id="38" name="Left Brace 37"/>
          <p:cNvSpPr/>
          <p:nvPr/>
        </p:nvSpPr>
        <p:spPr>
          <a:xfrm rot="8194487">
            <a:off x="4132164" y="2421303"/>
            <a:ext cx="478904" cy="24772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/>
          <p:cNvSpPr/>
          <p:nvPr/>
        </p:nvSpPr>
        <p:spPr>
          <a:xfrm>
            <a:off x="5965485" y="4567601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4017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Qualities of NoSQL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Rarely expect constraints on uniqueness</a:t>
            </a:r>
          </a:p>
          <a:p>
            <a:pPr lvl="1"/>
            <a:r>
              <a:rPr lang="en-US" dirty="0"/>
              <a:t>Would imply indices that could be checked</a:t>
            </a:r>
          </a:p>
          <a:p>
            <a:pPr lvl="1"/>
            <a:endParaRPr lang="en-US" sz="1100" dirty="0"/>
          </a:p>
          <a:p>
            <a:r>
              <a:rPr lang="en-US" dirty="0">
                <a:solidFill>
                  <a:srgbClr val="002060"/>
                </a:solidFill>
              </a:rPr>
              <a:t>Massive data storage and retrieval capabilities</a:t>
            </a:r>
          </a:p>
          <a:p>
            <a:pPr lvl="1"/>
            <a:r>
              <a:rPr lang="en-US" dirty="0"/>
              <a:t>Order of PB and above</a:t>
            </a:r>
          </a:p>
          <a:p>
            <a:pPr lvl="1"/>
            <a:endParaRPr lang="en-US" sz="1100" dirty="0"/>
          </a:p>
          <a:p>
            <a:r>
              <a:rPr lang="en-US" dirty="0">
                <a:solidFill>
                  <a:srgbClr val="002060"/>
                </a:solidFill>
              </a:rPr>
              <a:t>Datastores commonly grouped by data storage model</a:t>
            </a:r>
          </a:p>
          <a:p>
            <a:pPr lvl="1"/>
            <a:r>
              <a:rPr lang="en-US" dirty="0"/>
              <a:t>Key-Value</a:t>
            </a:r>
          </a:p>
          <a:p>
            <a:pPr lvl="1"/>
            <a:r>
              <a:rPr lang="en-US" dirty="0"/>
              <a:t>Document</a:t>
            </a:r>
          </a:p>
          <a:p>
            <a:pPr lvl="1"/>
            <a:r>
              <a:rPr lang="en-US" dirty="0"/>
              <a:t>Column Family</a:t>
            </a:r>
          </a:p>
          <a:p>
            <a:pPr lvl="1"/>
            <a:r>
              <a:rPr lang="en-US" dirty="0"/>
              <a:t>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5126153"/>
      </p:ext>
    </p:extLst>
  </p:cSld>
  <p:clrMapOvr>
    <a:masterClrMapping/>
  </p:clrMapOvr>
  <p:transition spd="slow">
    <p:wipe dir="d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NoSQL</a:t>
            </a:r>
            <a:r>
              <a:rPr lang="en-GB" dirty="0" smtClean="0"/>
              <a:t> Data Stores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NoSQL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Key Value Stores</a:t>
            </a:r>
            <a:endParaRPr lang="en-GB" dirty="0"/>
          </a:p>
          <a:p>
            <a:r>
              <a:rPr lang="en-GB" dirty="0" smtClean="0"/>
              <a:t>Document Stores</a:t>
            </a:r>
          </a:p>
          <a:p>
            <a:r>
              <a:rPr lang="en-GB" dirty="0" smtClean="0"/>
              <a:t>Column Stores</a:t>
            </a:r>
          </a:p>
          <a:p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055269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Key-Value </a:t>
            </a:r>
            <a:r>
              <a:rPr lang="en-US" dirty="0" err="1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Possibly the most common type of NoSQL </a:t>
            </a:r>
            <a:r>
              <a:rPr lang="en-US" dirty="0" err="1">
                <a:solidFill>
                  <a:srgbClr val="002060"/>
                </a:solidFill>
              </a:rPr>
              <a:t>datastore</a:t>
            </a:r>
            <a:endParaRPr lang="en-US" dirty="0">
              <a:solidFill>
                <a:srgbClr val="002060"/>
              </a:solidFill>
            </a:endParaRPr>
          </a:p>
          <a:p>
            <a:pPr lvl="1"/>
            <a:r>
              <a:rPr lang="en-US" dirty="0" err="1"/>
              <a:t>Redis</a:t>
            </a:r>
            <a:r>
              <a:rPr lang="en-US" dirty="0"/>
              <a:t> commonly used as a general </a:t>
            </a:r>
            <a:r>
              <a:rPr lang="en-US" dirty="0" err="1"/>
              <a:t>datastore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And as a web cache layer</a:t>
            </a:r>
          </a:p>
          <a:p>
            <a:pPr lvl="1"/>
            <a:r>
              <a:rPr lang="en-US" dirty="0" err="1"/>
              <a:t>DynamoDB</a:t>
            </a:r>
            <a:r>
              <a:rPr lang="en-US" dirty="0"/>
              <a:t> from AWS very high, maintainable throughput</a:t>
            </a:r>
          </a:p>
          <a:p>
            <a:pPr lvl="1"/>
            <a:r>
              <a:rPr lang="en-US" dirty="0" err="1"/>
              <a:t>Riak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887519"/>
      </p:ext>
    </p:extLst>
  </p:cSld>
  <p:clrMapOvr>
    <a:masterClrMapping/>
  </p:clrMapOvr>
  <p:transition spd="slow">
    <p:wipe dir="d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Key-Value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Simplest form of </a:t>
            </a:r>
            <a:r>
              <a:rPr lang="en-US" dirty="0" err="1">
                <a:solidFill>
                  <a:srgbClr val="002060"/>
                </a:solidFill>
              </a:rPr>
              <a:t>datastore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Nothing more than a key and a value</a:t>
            </a:r>
          </a:p>
          <a:p>
            <a:pPr lvl="1"/>
            <a:r>
              <a:rPr lang="en-US" dirty="0"/>
              <a:t>Similar to a </a:t>
            </a:r>
            <a:r>
              <a:rPr lang="en-US" dirty="0" err="1"/>
              <a:t>HashTable</a:t>
            </a:r>
            <a:r>
              <a:rPr lang="en-US" dirty="0"/>
              <a:t> in a language like Java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Store has no knowledge of structure of value by default</a:t>
            </a:r>
          </a:p>
          <a:p>
            <a:pPr lvl="1"/>
            <a:r>
              <a:rPr lang="en-US" dirty="0"/>
              <a:t>Pure bytes to be stored or retrieved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Standard set of simple, default actions</a:t>
            </a:r>
          </a:p>
          <a:p>
            <a:pPr lvl="1"/>
            <a:r>
              <a:rPr lang="en-US" dirty="0"/>
              <a:t>Get, put, delete</a:t>
            </a:r>
          </a:p>
          <a:p>
            <a:pPr lvl="1"/>
            <a:r>
              <a:rPr lang="en-US" dirty="0"/>
              <a:t>Some stores add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12657"/>
      </p:ext>
    </p:extLst>
  </p:cSld>
  <p:clrMapOvr>
    <a:masterClrMapping/>
  </p:clrMapOvr>
  <p:transition spd="slow">
    <p:wipe dir="d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156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017387" cy="3560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997130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Key-Value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Anything where caching against a key would be beneficial</a:t>
            </a:r>
          </a:p>
          <a:p>
            <a:pPr lvl="1"/>
            <a:r>
              <a:rPr lang="en-US" dirty="0"/>
              <a:t>Session id for web applications</a:t>
            </a:r>
          </a:p>
          <a:p>
            <a:pPr lvl="1"/>
            <a:r>
              <a:rPr lang="en-US" dirty="0"/>
              <a:t>Potentially much faster than an RDBMS and could be in memory</a:t>
            </a:r>
          </a:p>
          <a:p>
            <a:pPr lvl="1"/>
            <a:r>
              <a:rPr lang="en-US" dirty="0"/>
              <a:t>Some hash of user info, though need to </a:t>
            </a:r>
            <a:r>
              <a:rPr lang="en-US" dirty="0" smtClean="0"/>
              <a:t>beware of </a:t>
            </a:r>
            <a:r>
              <a:rPr lang="en-US" dirty="0"/>
              <a:t>clashes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Classic shopping cart info	</a:t>
            </a:r>
          </a:p>
          <a:p>
            <a:pPr lvl="1"/>
            <a:r>
              <a:rPr lang="en-US" dirty="0"/>
              <a:t>Can be available across machines/ nodes</a:t>
            </a:r>
          </a:p>
          <a:p>
            <a:pPr lvl="1"/>
            <a:r>
              <a:rPr lang="en-US" dirty="0"/>
              <a:t>Avoids need for session affinity</a:t>
            </a:r>
          </a:p>
          <a:p>
            <a:pPr lvl="1"/>
            <a:r>
              <a:rPr lang="en-US" dirty="0"/>
              <a:t>Eases load balancing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957007"/>
      </p:ext>
    </p:extLst>
  </p:cSld>
  <p:clrMapOvr>
    <a:masterClrMapping/>
  </p:clrMapOvr>
  <p:transition spd="slow">
    <p:wipe dir="d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NoSQL</a:t>
            </a:r>
            <a:r>
              <a:rPr lang="en-GB" dirty="0" smtClean="0"/>
              <a:t> Data Stores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NoSQL</a:t>
            </a:r>
            <a:endParaRPr lang="en-GB" dirty="0"/>
          </a:p>
          <a:p>
            <a:r>
              <a:rPr lang="en-GB" dirty="0" smtClean="0"/>
              <a:t>Key Value Stores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Document Stores</a:t>
            </a:r>
          </a:p>
          <a:p>
            <a:r>
              <a:rPr lang="en-GB" dirty="0" smtClean="0"/>
              <a:t>Column Stores</a:t>
            </a:r>
          </a:p>
          <a:p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715054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</a:t>
            </a:r>
            <a:r>
              <a:rPr lang="en-US" dirty="0" err="1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Commonly used where the data has an internal structure</a:t>
            </a:r>
          </a:p>
          <a:p>
            <a:pPr lvl="1"/>
            <a:r>
              <a:rPr lang="en-US" dirty="0"/>
              <a:t>That would have to be artificially broken up for an RDBMS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MongoDB probably most commonly used</a:t>
            </a:r>
          </a:p>
          <a:p>
            <a:pPr lvl="1"/>
            <a:r>
              <a:rPr lang="en-US" dirty="0" err="1"/>
              <a:t>CouchDB</a:t>
            </a:r>
            <a:endParaRPr lang="en-US" dirty="0"/>
          </a:p>
          <a:p>
            <a:pPr lvl="1"/>
            <a:r>
              <a:rPr lang="en-US" dirty="0" err="1" smtClean="0"/>
              <a:t>Terrastore</a:t>
            </a:r>
            <a:endParaRPr lang="en-US" dirty="0" smtClean="0"/>
          </a:p>
          <a:p>
            <a:pPr lvl="1"/>
            <a:r>
              <a:rPr lang="en-GB" dirty="0" err="1" smtClean="0"/>
              <a:t>DynamoDB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205284"/>
      </p:ext>
    </p:extLst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  <a:endParaRPr lang="en-GB" dirty="0"/>
          </a:p>
          <a:p>
            <a:pPr lvl="1"/>
            <a:r>
              <a:rPr lang="en-GB" dirty="0" smtClean="0"/>
              <a:t>The challenges created by highly distributed system</a:t>
            </a:r>
            <a:endParaRPr lang="en-GB" dirty="0"/>
          </a:p>
          <a:p>
            <a:pPr lvl="1"/>
            <a:r>
              <a:rPr lang="en-GB" dirty="0" smtClean="0"/>
              <a:t>Brewer's theorem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16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0629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Document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simple form of </a:t>
            </a:r>
            <a:r>
              <a:rPr lang="en-US" dirty="0" err="1">
                <a:solidFill>
                  <a:srgbClr val="002060"/>
                </a:solidFill>
              </a:rPr>
              <a:t>datastore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Still a key </a:t>
            </a:r>
            <a:r>
              <a:rPr lang="en-US" dirty="0">
                <a:solidFill>
                  <a:srgbClr val="002060"/>
                </a:solidFill>
              </a:rPr>
              <a:t>and a value</a:t>
            </a:r>
          </a:p>
          <a:p>
            <a:pPr lvl="1"/>
            <a:r>
              <a:rPr lang="en-US" dirty="0"/>
              <a:t>Similar to a </a:t>
            </a:r>
            <a:r>
              <a:rPr lang="en-US" dirty="0" err="1"/>
              <a:t>HashTable</a:t>
            </a:r>
            <a:r>
              <a:rPr lang="en-US" dirty="0"/>
              <a:t> in a language like Java</a:t>
            </a:r>
          </a:p>
          <a:p>
            <a:pPr lvl="1"/>
            <a:r>
              <a:rPr lang="en-US" dirty="0"/>
              <a:t>But value is structured</a:t>
            </a:r>
          </a:p>
          <a:p>
            <a:pPr lvl="1"/>
            <a:r>
              <a:rPr lang="en-US" dirty="0"/>
              <a:t>JSON, BSON possibly XML or YAML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Store has knowledge of structure of data</a:t>
            </a:r>
          </a:p>
          <a:p>
            <a:pPr lvl="1"/>
            <a:r>
              <a:rPr lang="en-US" dirty="0"/>
              <a:t>Can query by content</a:t>
            </a:r>
          </a:p>
          <a:p>
            <a:pPr lvl="1"/>
            <a:r>
              <a:rPr lang="en-US" dirty="0"/>
              <a:t>Can retrieve parts of document</a:t>
            </a:r>
          </a:p>
          <a:p>
            <a:pPr lvl="1"/>
            <a:r>
              <a:rPr lang="en-US" dirty="0"/>
              <a:t>Saves machine cycles in application breaking down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8038152"/>
      </p:ext>
    </p:extLst>
  </p:cSld>
  <p:clrMapOvr>
    <a:masterClrMapping/>
  </p:clrMapOvr>
  <p:transition spd="slow">
    <p:wipe dir="d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48" y="885344"/>
            <a:ext cx="8280303" cy="3191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07636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</a:t>
            </a:r>
            <a:r>
              <a:rPr lang="en-US" dirty="0" smtClean="0"/>
              <a:t>Document </a:t>
            </a:r>
            <a:r>
              <a:rPr lang="en-US" dirty="0"/>
              <a:t>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Anything where structure is important</a:t>
            </a:r>
          </a:p>
          <a:p>
            <a:pPr lvl="1"/>
            <a:r>
              <a:rPr lang="en-US" dirty="0"/>
              <a:t>And do not want to break up for RDBMS</a:t>
            </a:r>
          </a:p>
          <a:p>
            <a:pPr lvl="1"/>
            <a:r>
              <a:rPr lang="en-US" dirty="0"/>
              <a:t>Need to keep a flexible schema</a:t>
            </a:r>
          </a:p>
          <a:p>
            <a:pPr lvl="1"/>
            <a:r>
              <a:rPr lang="en-US" dirty="0"/>
              <a:t>'Schema on read'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Anywhere that needs record matching or filtering	</a:t>
            </a:r>
          </a:p>
          <a:p>
            <a:pPr lvl="1"/>
            <a:r>
              <a:rPr lang="en-US" dirty="0"/>
              <a:t>Fraud detection systems</a:t>
            </a:r>
          </a:p>
          <a:p>
            <a:pPr lvl="1"/>
            <a:r>
              <a:rPr lang="en-US" dirty="0"/>
              <a:t>End to end transaction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162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1" y="101555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18583"/>
      </p:ext>
    </p:extLst>
  </p:cSld>
  <p:clrMapOvr>
    <a:masterClrMapping/>
  </p:clrMapOvr>
  <p:transition spd="slow">
    <p:wipe dir="d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NoSQL</a:t>
            </a:r>
            <a:r>
              <a:rPr lang="en-GB" dirty="0" smtClean="0"/>
              <a:t> Data Stores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NoSQL</a:t>
            </a:r>
            <a:endParaRPr lang="en-GB" dirty="0"/>
          </a:p>
          <a:p>
            <a:r>
              <a:rPr lang="en-GB" dirty="0" smtClean="0"/>
              <a:t>Key Value Stores</a:t>
            </a:r>
            <a:endParaRPr lang="en-GB" dirty="0"/>
          </a:p>
          <a:p>
            <a:r>
              <a:rPr lang="en-GB" dirty="0" smtClean="0"/>
              <a:t>Document Stores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Column Stores</a:t>
            </a:r>
          </a:p>
          <a:p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163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89118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Family </a:t>
            </a:r>
            <a:r>
              <a:rPr lang="en-US" dirty="0" err="1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Commonly used where the throughput needs to be high</a:t>
            </a:r>
          </a:p>
          <a:p>
            <a:pPr lvl="1"/>
            <a:r>
              <a:rPr lang="en-US" dirty="0"/>
              <a:t>And data has structure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Cassandra probably most commonly used at time of writing</a:t>
            </a:r>
          </a:p>
          <a:p>
            <a:pPr lvl="1"/>
            <a:r>
              <a:rPr lang="en-US" dirty="0" err="1"/>
              <a:t>HBase</a:t>
            </a:r>
            <a:endParaRPr lang="en-US" dirty="0"/>
          </a:p>
          <a:p>
            <a:pPr lvl="1"/>
            <a:r>
              <a:rPr lang="en-US" dirty="0" err="1" smtClean="0"/>
              <a:t>Accumulo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164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872860"/>
      </p:ext>
    </p:extLst>
  </p:cSld>
  <p:clrMapOvr>
    <a:masterClrMapping/>
  </p:clrMapOvr>
  <p:transition spd="slow">
    <p:wipe dir="d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Column Family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Avoids problems caused by rectangular tables in RDBMS</a:t>
            </a:r>
          </a:p>
          <a:p>
            <a:pPr lvl="1"/>
            <a:r>
              <a:rPr lang="en-US" dirty="0"/>
              <a:t>In areas where schema can change</a:t>
            </a:r>
          </a:p>
          <a:p>
            <a:pPr lvl="1"/>
            <a:r>
              <a:rPr lang="en-US" dirty="0"/>
              <a:t>In areas where no data would be common in many RDBMS columns</a:t>
            </a:r>
          </a:p>
          <a:p>
            <a:pPr lvl="1"/>
            <a:r>
              <a:rPr lang="en-US" dirty="0"/>
              <a:t>Saves cost of 'wide' tables and large joins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Column family is structured for retrieval</a:t>
            </a:r>
          </a:p>
          <a:p>
            <a:pPr lvl="1"/>
            <a:r>
              <a:rPr lang="en-US" dirty="0"/>
              <a:t>Need to know the most likely ways that it will be used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Data has row keys for initial location of data row</a:t>
            </a:r>
          </a:p>
          <a:p>
            <a:pPr lvl="1"/>
            <a:r>
              <a:rPr lang="en-US" dirty="0"/>
              <a:t>Also column key for location of data value</a:t>
            </a:r>
          </a:p>
          <a:p>
            <a:pPr lvl="1"/>
            <a:r>
              <a:rPr lang="en-US" dirty="0"/>
              <a:t>Columns are actually triples</a:t>
            </a:r>
          </a:p>
          <a:p>
            <a:pPr lvl="1"/>
            <a:r>
              <a:rPr lang="en-US" dirty="0"/>
              <a:t>Column key/ column value/ time stamp of update for </a:t>
            </a:r>
            <a:r>
              <a:rPr lang="en-US" b="1" dirty="0"/>
              <a:t>column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4384153"/>
      </p:ext>
    </p:extLst>
  </p:cSld>
  <p:clrMapOvr>
    <a:masterClrMapping/>
  </p:clrMapOvr>
  <p:transition spd="slow">
    <p:wipe dir="d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07" y="1412776"/>
            <a:ext cx="8726385" cy="3237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166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563562"/>
          </a:xfrm>
        </p:spPr>
        <p:txBody>
          <a:bodyPr/>
          <a:lstStyle/>
          <a:p>
            <a:r>
              <a:rPr lang="en-US" dirty="0" smtClean="0"/>
              <a:t>Column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1338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64247"/>
            <a:ext cx="8291513" cy="831897"/>
          </a:xfrm>
        </p:spPr>
        <p:txBody>
          <a:bodyPr/>
          <a:lstStyle/>
          <a:p>
            <a:r>
              <a:rPr lang="en-GB" dirty="0" smtClean="0"/>
              <a:t>Structure of Column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75448"/>
          </a:xfrm>
        </p:spPr>
        <p:txBody>
          <a:bodyPr/>
          <a:lstStyle/>
          <a:p>
            <a:r>
              <a:rPr lang="en-GB" dirty="0" err="1" smtClean="0"/>
              <a:t>Keyspace</a:t>
            </a:r>
            <a:r>
              <a:rPr lang="en-GB" dirty="0" smtClean="0"/>
              <a:t> – a bit like a database</a:t>
            </a:r>
          </a:p>
          <a:p>
            <a:pPr lvl="1"/>
            <a:r>
              <a:rPr lang="en-GB" dirty="0" smtClean="0"/>
              <a:t>Consists of Column Families</a:t>
            </a:r>
          </a:p>
          <a:p>
            <a:pPr lvl="2"/>
            <a:r>
              <a:rPr lang="en-GB" dirty="0" smtClean="0"/>
              <a:t>Collections of columns</a:t>
            </a:r>
          </a:p>
          <a:p>
            <a:pPr lvl="2"/>
            <a:r>
              <a:rPr lang="en-GB" dirty="0" smtClean="0"/>
              <a:t>Like RDBMS tables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9592" y="3356992"/>
            <a:ext cx="6984776" cy="23988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768682" y="3723680"/>
            <a:ext cx="1800200" cy="158417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081050" y="3651672"/>
            <a:ext cx="1800200" cy="172819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95122" y="5307856"/>
            <a:ext cx="1052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Keyspace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93955" y="5013177"/>
            <a:ext cx="156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Column Family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84657" y="4938524"/>
            <a:ext cx="156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Column Family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47441" y="3880198"/>
            <a:ext cx="1500423" cy="2880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7441" y="4672286"/>
            <a:ext cx="1080489" cy="2880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47442" y="4259437"/>
            <a:ext cx="863004" cy="2880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53579" y="3894970"/>
            <a:ext cx="1441543" cy="2880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53579" y="4687058"/>
            <a:ext cx="1038088" cy="2880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253580" y="4274209"/>
            <a:ext cx="829138" cy="2880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61859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Column Family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Column Families have multiple rows</a:t>
            </a:r>
          </a:p>
          <a:p>
            <a:r>
              <a:rPr lang="en-GB" dirty="0" smtClean="0"/>
              <a:t>Each row has columns</a:t>
            </a:r>
          </a:p>
          <a:p>
            <a:pPr lvl="1"/>
            <a:r>
              <a:rPr lang="en-GB" dirty="0" smtClean="0"/>
              <a:t>No requirement that each row have the same number of columns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910201" y="3068960"/>
            <a:ext cx="5323598" cy="295897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5692" y="5566013"/>
            <a:ext cx="74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Users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26464" y="3469843"/>
            <a:ext cx="4437090" cy="53799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44436" y="5028017"/>
            <a:ext cx="3195250" cy="53799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44436" y="4237566"/>
            <a:ext cx="2552098" cy="53799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26464" y="3554175"/>
            <a:ext cx="54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Rob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21719" y="4306209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Bob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49319" y="5112349"/>
            <a:ext cx="51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Ted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52067" y="3554175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64146" y="5090362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45587" y="4328448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01954" y="4328362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07589" y="3531809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76058" y="3538985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83598" y="3542811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749275" y="5090362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043233" y="5104090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87167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Column Family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Commonly </a:t>
            </a:r>
            <a:r>
              <a:rPr lang="en-US" dirty="0">
                <a:solidFill>
                  <a:srgbClr val="002060"/>
                </a:solidFill>
              </a:rPr>
              <a:t>used in </a:t>
            </a:r>
            <a:r>
              <a:rPr lang="en-US" dirty="0" smtClean="0"/>
              <a:t>data / </a:t>
            </a:r>
            <a:r>
              <a:rPr lang="en-US" dirty="0" smtClean="0">
                <a:solidFill>
                  <a:srgbClr val="002060"/>
                </a:solidFill>
              </a:rPr>
              <a:t>event </a:t>
            </a:r>
            <a:r>
              <a:rPr lang="en-US" dirty="0">
                <a:solidFill>
                  <a:srgbClr val="002060"/>
                </a:solidFill>
              </a:rPr>
              <a:t>logging </a:t>
            </a:r>
            <a:r>
              <a:rPr lang="en-US" dirty="0" smtClean="0">
                <a:solidFill>
                  <a:srgbClr val="002060"/>
                </a:solidFill>
              </a:rPr>
              <a:t>systems</a:t>
            </a:r>
          </a:p>
          <a:p>
            <a:r>
              <a:rPr lang="en-GB" dirty="0" smtClean="0"/>
              <a:t>Financial transactions</a:t>
            </a:r>
          </a:p>
          <a:p>
            <a:r>
              <a:rPr lang="en-GB" dirty="0" smtClean="0">
                <a:solidFill>
                  <a:srgbClr val="002060"/>
                </a:solidFill>
              </a:rPr>
              <a:t>Web analytics</a:t>
            </a:r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169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5616736"/>
      </p:ext>
    </p:extLst>
  </p:cSld>
  <p:clrMapOvr>
    <a:masterClrMapping/>
  </p:clrMapOvr>
  <p:transition spd="slow"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Internet Shopping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You need a book for your </a:t>
            </a:r>
            <a:r>
              <a:rPr lang="en-US" dirty="0" smtClean="0">
                <a:solidFill>
                  <a:srgbClr val="002060"/>
                </a:solidFill>
              </a:rPr>
              <a:t>holiday.</a:t>
            </a:r>
          </a:p>
          <a:p>
            <a:pPr lvl="1"/>
            <a:r>
              <a:rPr lang="en-US" dirty="0" smtClean="0"/>
              <a:t>You spot 'Of Mice and Men' on a well known retail store site.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order it.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You check out</a:t>
            </a:r>
            <a:r>
              <a:rPr lang="mr-IN" dirty="0">
                <a:solidFill>
                  <a:srgbClr val="002060"/>
                </a:solidFill>
              </a:rPr>
              <a:t>…</a:t>
            </a:r>
            <a:endParaRPr lang="en-GB" dirty="0">
              <a:solidFill>
                <a:srgbClr val="002060"/>
              </a:solidFill>
            </a:endParaRPr>
          </a:p>
          <a:p>
            <a:pPr lvl="1"/>
            <a:r>
              <a:rPr lang="en-GB" dirty="0"/>
              <a:t>Well of course you actually don't as you spot other items</a:t>
            </a:r>
          </a:p>
          <a:p>
            <a:pPr lvl="1"/>
            <a:r>
              <a:rPr lang="en-GB" dirty="0"/>
              <a:t>It's the nature of internet shopping to never buy one thing.</a:t>
            </a:r>
          </a:p>
          <a:p>
            <a:pPr lvl="1"/>
            <a:r>
              <a:rPr lang="en-GB" dirty="0"/>
              <a:t>Into the basket goes sun cream, sunglasses and so on.</a:t>
            </a:r>
          </a:p>
          <a:p>
            <a:pPr lvl="1"/>
            <a:endParaRPr lang="en-GB" dirty="0"/>
          </a:p>
          <a:p>
            <a:r>
              <a:rPr lang="en-GB" dirty="0">
                <a:solidFill>
                  <a:srgbClr val="002060"/>
                </a:solidFill>
              </a:rPr>
              <a:t>While you are flicking around between glasses designs</a:t>
            </a:r>
            <a:r>
              <a:rPr lang="mr-IN" dirty="0">
                <a:solidFill>
                  <a:srgbClr val="002060"/>
                </a:solidFill>
              </a:rPr>
              <a:t>…</a:t>
            </a:r>
            <a:endParaRPr lang="en-GB" dirty="0">
              <a:solidFill>
                <a:srgbClr val="002060"/>
              </a:solidFill>
            </a:endParaRPr>
          </a:p>
          <a:p>
            <a:pPr lvl="1"/>
            <a:r>
              <a:rPr lang="en-GB" dirty="0"/>
              <a:t>Someone else buys the last copy of 'Of Mice and Men'</a:t>
            </a:r>
          </a:p>
          <a:p>
            <a:pPr lvl="1"/>
            <a:r>
              <a:rPr lang="en-GB" dirty="0"/>
              <a:t>They go straight to check 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6478366"/>
      </p:ext>
    </p:extLst>
  </p:cSld>
  <p:clrMapOvr>
    <a:masterClrMapping/>
  </p:clrMapOvr>
  <p:transition spd="slow">
    <p:wipe dir="d"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NoSQL</a:t>
            </a:r>
            <a:r>
              <a:rPr lang="en-GB" dirty="0" smtClean="0"/>
              <a:t> Data Stores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NoSQL</a:t>
            </a:r>
            <a:endParaRPr lang="en-GB" dirty="0"/>
          </a:p>
          <a:p>
            <a:r>
              <a:rPr lang="en-GB" dirty="0" smtClean="0"/>
              <a:t>Key Value Stores</a:t>
            </a:r>
            <a:endParaRPr lang="en-GB" dirty="0"/>
          </a:p>
          <a:p>
            <a:r>
              <a:rPr lang="en-GB" dirty="0" smtClean="0"/>
              <a:t>Document Stores</a:t>
            </a:r>
          </a:p>
          <a:p>
            <a:r>
              <a:rPr lang="en-GB" dirty="0" smtClean="0"/>
              <a:t>Column Stores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170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95451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 err="1" smtClean="0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Used where the interest is in the relationships</a:t>
            </a:r>
          </a:p>
          <a:p>
            <a:pPr lvl="1"/>
            <a:r>
              <a:rPr lang="en-US" dirty="0"/>
              <a:t>As well as the data itself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Many available</a:t>
            </a:r>
          </a:p>
          <a:p>
            <a:pPr lvl="1"/>
            <a:r>
              <a:rPr lang="en-US" dirty="0"/>
              <a:t>In the Java world probably most common is Neo4J</a:t>
            </a:r>
          </a:p>
          <a:p>
            <a:pPr lvl="1"/>
            <a:r>
              <a:rPr lang="en-US" dirty="0"/>
              <a:t>Flock</a:t>
            </a:r>
          </a:p>
          <a:p>
            <a:pPr lvl="1"/>
            <a:r>
              <a:rPr lang="en-US" dirty="0"/>
              <a:t>Infinite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171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772611"/>
      </p:ext>
    </p:extLst>
  </p:cSld>
  <p:clrMapOvr>
    <a:masterClrMapping/>
  </p:clrMapOvr>
  <p:transition spd="slow">
    <p:wipe dir="d"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Graph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Data is stored as a collection of nodes and relationships</a:t>
            </a:r>
          </a:p>
          <a:p>
            <a:pPr lvl="1"/>
            <a:r>
              <a:rPr lang="en-US" dirty="0"/>
              <a:t>Nodes can be structured data, as can the relationship</a:t>
            </a:r>
          </a:p>
          <a:p>
            <a:pPr lvl="1"/>
            <a:r>
              <a:rPr lang="en-US" dirty="0"/>
              <a:t>Underlying processes rely on graph theory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The nodes represent 'items or 'entities'</a:t>
            </a:r>
          </a:p>
          <a:p>
            <a:pPr lvl="1"/>
            <a:r>
              <a:rPr lang="en-US" dirty="0"/>
              <a:t>For example a cricket team</a:t>
            </a:r>
          </a:p>
          <a:p>
            <a:pPr lvl="1"/>
            <a:r>
              <a:rPr lang="en-US" dirty="0"/>
              <a:t>Has a set of properties to hold data</a:t>
            </a:r>
          </a:p>
          <a:p>
            <a:pPr lvl="1"/>
            <a:r>
              <a:rPr lang="en-US" dirty="0"/>
              <a:t>Can be grouped into sets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Relationships connects the nodes</a:t>
            </a:r>
          </a:p>
          <a:p>
            <a:pPr lvl="1"/>
            <a:r>
              <a:rPr lang="en-US" dirty="0"/>
              <a:t>Allows traversal</a:t>
            </a:r>
          </a:p>
          <a:p>
            <a:pPr lvl="1"/>
            <a:r>
              <a:rPr lang="en-US" dirty="0"/>
              <a:t>Gives some structure to the graph overall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172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702599"/>
      </p:ext>
    </p:extLst>
  </p:cSld>
  <p:clrMapOvr>
    <a:masterClrMapping/>
  </p:clrMapOvr>
  <p:transition spd="slow">
    <p:wipe dir="d"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4" y="260648"/>
            <a:ext cx="7497763" cy="577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22837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Graph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Very commonly used in recommendation engines</a:t>
            </a:r>
          </a:p>
          <a:p>
            <a:pPr lvl="1"/>
            <a:r>
              <a:rPr lang="en-US" dirty="0" err="1"/>
              <a:t>Neighbourhoods</a:t>
            </a:r>
            <a:r>
              <a:rPr lang="en-US" dirty="0"/>
              <a:t> can be created by traversing relationships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Very useful where the question is based on the relationship</a:t>
            </a:r>
          </a:p>
          <a:p>
            <a:pPr lvl="1"/>
            <a:r>
              <a:rPr lang="en-US" dirty="0"/>
              <a:t>Shortest journey type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174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1" y="101555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18350"/>
      </p:ext>
    </p:extLst>
  </p:cSld>
  <p:clrMapOvr>
    <a:masterClrMapping/>
  </p:clrMapOvr>
  <p:transition spd="slow">
    <p:wipe dir="d"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Working from the system explained to you</a:t>
            </a:r>
          </a:p>
          <a:p>
            <a:pPr lvl="1"/>
            <a:r>
              <a:rPr lang="en-US" dirty="0"/>
              <a:t>Which </a:t>
            </a:r>
            <a:r>
              <a:rPr lang="en-US" dirty="0" err="1"/>
              <a:t>datastores</a:t>
            </a:r>
            <a:r>
              <a:rPr lang="en-US" dirty="0"/>
              <a:t> would be of use?</a:t>
            </a:r>
          </a:p>
          <a:p>
            <a:pPr lvl="1"/>
            <a:r>
              <a:rPr lang="en-US" dirty="0"/>
              <a:t>Where?</a:t>
            </a:r>
          </a:p>
          <a:p>
            <a:pPr lvl="1"/>
            <a:r>
              <a:rPr lang="en-US" dirty="0"/>
              <a:t>Why did you pick those one(s)?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175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1" y="101555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95313"/>
      </p:ext>
    </p:extLst>
  </p:cSld>
  <p:clrMapOvr>
    <a:masterClrMapping/>
  </p:clrMapOvr>
  <p:transition spd="slow">
    <p:wipe dir="d"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 smtClean="0"/>
              <a:t>have examined</a:t>
            </a:r>
          </a:p>
          <a:p>
            <a:pPr lvl="1"/>
            <a:r>
              <a:rPr lang="en-GB" dirty="0" smtClean="0"/>
              <a:t>The concept of a </a:t>
            </a:r>
            <a:r>
              <a:rPr lang="en-GB" dirty="0" err="1" smtClean="0"/>
              <a:t>NoSQL</a:t>
            </a:r>
            <a:r>
              <a:rPr lang="en-GB" dirty="0" smtClean="0"/>
              <a:t> </a:t>
            </a:r>
            <a:r>
              <a:rPr lang="en-GB" dirty="0" err="1" smtClean="0"/>
              <a:t>datastore</a:t>
            </a:r>
            <a:endParaRPr lang="en-GB" dirty="0" smtClean="0"/>
          </a:p>
          <a:p>
            <a:pPr lvl="1"/>
            <a:r>
              <a:rPr lang="en-GB" dirty="0" smtClean="0"/>
              <a:t>Key value data stores</a:t>
            </a:r>
          </a:p>
          <a:p>
            <a:pPr lvl="1"/>
            <a:r>
              <a:rPr lang="en-GB" dirty="0" smtClean="0"/>
              <a:t>Document stores</a:t>
            </a:r>
          </a:p>
          <a:p>
            <a:pPr lvl="1"/>
            <a:r>
              <a:rPr lang="en-GB" dirty="0" smtClean="0"/>
              <a:t>Column stores</a:t>
            </a:r>
          </a:p>
          <a:p>
            <a:pPr lvl="1"/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176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300309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564904"/>
            <a:ext cx="8291514" cy="1220537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8: Container Orchestration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0100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</a:p>
          <a:p>
            <a:pPr lvl="1"/>
            <a:r>
              <a:rPr lang="en-GB" dirty="0" smtClean="0"/>
              <a:t>Composing multiple containers to deploy a service</a:t>
            </a:r>
          </a:p>
          <a:p>
            <a:pPr lvl="1"/>
            <a:r>
              <a:rPr lang="en-GB" dirty="0" smtClean="0"/>
              <a:t>Using </a:t>
            </a:r>
            <a:r>
              <a:rPr lang="en-GB" dirty="0" err="1" smtClean="0"/>
              <a:t>Docker</a:t>
            </a:r>
            <a:r>
              <a:rPr lang="en-GB" dirty="0" smtClean="0"/>
              <a:t> Swarm to manage scalable deployment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178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922593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Container Orchestration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err="1" smtClean="0"/>
              <a:t>Docker</a:t>
            </a:r>
            <a:r>
              <a:rPr lang="en-GB" dirty="0" smtClean="0"/>
              <a:t> Compose</a:t>
            </a:r>
            <a:endParaRPr lang="en-GB" dirty="0"/>
          </a:p>
          <a:p>
            <a:r>
              <a:rPr lang="en-GB" dirty="0" err="1" smtClean="0"/>
              <a:t>Docker</a:t>
            </a:r>
            <a:r>
              <a:rPr lang="en-GB" dirty="0" smtClean="0"/>
              <a:t> Swarm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179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5063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Poor Shoppers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What are the potential issues?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350" y="274638"/>
            <a:ext cx="933450" cy="942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2" y="990600"/>
            <a:ext cx="623795" cy="66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13578"/>
      </p:ext>
    </p:extLst>
  </p:cSld>
  <p:clrMapOvr>
    <a:masterClrMapping/>
  </p:clrMapOvr>
  <p:transition spd="slow">
    <p:wipe dir="d"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GB" dirty="0"/>
              <a:t>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Docker compose is a tool for running multi-container Docker applications </a:t>
            </a:r>
          </a:p>
          <a:p>
            <a:pPr lvl="1"/>
            <a:r>
              <a:rPr lang="en-US" dirty="0"/>
              <a:t>A configuration file is used to define the services </a:t>
            </a:r>
          </a:p>
          <a:p>
            <a:pPr lvl="1"/>
            <a:r>
              <a:rPr lang="en-US" dirty="0"/>
              <a:t>All of the services can be run using a single command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Compose can manage the lifecycle of an application </a:t>
            </a:r>
          </a:p>
          <a:p>
            <a:pPr lvl="1"/>
            <a:r>
              <a:rPr lang="en-US" dirty="0"/>
              <a:t>Start stop and rebuild services</a:t>
            </a:r>
          </a:p>
          <a:p>
            <a:pPr lvl="1"/>
            <a:r>
              <a:rPr lang="en-US" dirty="0"/>
              <a:t>Get the log output of running services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180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48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08709"/>
      </p:ext>
    </p:extLst>
  </p:cSld>
  <p:clrMapOvr>
    <a:masterClrMapping/>
  </p:clrMapOvr>
  <p:transition spd="slow">
    <p:wipe dir="d"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Compose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Create a directory for Docker Compose </a:t>
            </a:r>
          </a:p>
          <a:p>
            <a:pPr lvl="1"/>
            <a:r>
              <a:rPr lang="en-US" dirty="0"/>
              <a:t>Create a YAML file called </a:t>
            </a:r>
            <a:r>
              <a:rPr lang="en-US" dirty="0" err="1"/>
              <a:t>docker-compose.yml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docker</a:t>
            </a:r>
            <a:r>
              <a:rPr lang="en-US" dirty="0"/>
              <a:t>-compose command needs to be run from the directory containing the YAML file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Docker Compose has an 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</a:t>
            </a:r>
            <a:r>
              <a:rPr lang="en-US" dirty="0">
                <a:solidFill>
                  <a:srgbClr val="002060"/>
                </a:solidFill>
              </a:rPr>
              <a:t> option which runs all containers 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endParaRPr lang="en-US" dirty="0">
              <a:solidFill>
                <a:srgbClr val="00206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r>
              <a:rPr lang="en-US" dirty="0"/>
              <a:t> option terminates all managed containers </a:t>
            </a:r>
          </a:p>
          <a:p>
            <a:r>
              <a:rPr lang="en-GB" dirty="0" smtClean="0"/>
              <a:t>Many other command line options including scaling commands</a:t>
            </a:r>
          </a:p>
          <a:p>
            <a:pPr lvl="1"/>
            <a:r>
              <a:rPr lang="en-GB" dirty="0"/>
              <a:t>https://docs.docker.com/compose/reference/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181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5616" y="6356350"/>
            <a:ext cx="612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38612"/>
      </p:ext>
    </p:extLst>
  </p:cSld>
  <p:clrMapOvr>
    <a:masterClrMapping/>
  </p:clrMapOvr>
  <p:transition spd="slow">
    <p:wipe dir="d"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Skeleton </a:t>
            </a:r>
            <a:r>
              <a:rPr lang="en-GB" dirty="0" err="1" smtClean="0"/>
              <a:t>docker-compose.yml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83768" y="1340768"/>
            <a:ext cx="3493264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version: '3'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services: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image: subs-mongo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ports: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- "27017:27017"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dbinit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image: subs-mongo-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depends_on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-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web: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image: subs-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wildfly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ports: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- "8081:8080"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6804248" y="1340768"/>
            <a:ext cx="2016224" cy="576064"/>
          </a:xfrm>
          <a:prstGeom prst="wedgeRectCallout">
            <a:avLst>
              <a:gd name="adj1" fmla="val -164728"/>
              <a:gd name="adj2" fmla="val -15886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rgbClr val="251E7C"/>
                </a:solidFill>
              </a:rPr>
              <a:t>Docker</a:t>
            </a:r>
            <a:r>
              <a:rPr lang="en-GB" dirty="0" smtClean="0">
                <a:solidFill>
                  <a:srgbClr val="251E7C"/>
                </a:solidFill>
              </a:rPr>
              <a:t> Compose version</a:t>
            </a:r>
            <a:endParaRPr lang="en-US" dirty="0">
              <a:solidFill>
                <a:srgbClr val="251E7C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179512" y="2492896"/>
            <a:ext cx="2016224" cy="576064"/>
          </a:xfrm>
          <a:prstGeom prst="wedgeRectCallout">
            <a:avLst>
              <a:gd name="adj1" fmla="val 73661"/>
              <a:gd name="adj2" fmla="val -10746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251E7C"/>
                </a:solidFill>
              </a:rPr>
              <a:t>Service definition</a:t>
            </a:r>
            <a:endParaRPr lang="en-US" dirty="0">
              <a:solidFill>
                <a:srgbClr val="251E7C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6804248" y="2219146"/>
            <a:ext cx="2016224" cy="576064"/>
          </a:xfrm>
          <a:prstGeom prst="wedgeRectCallout">
            <a:avLst>
              <a:gd name="adj1" fmla="val -121702"/>
              <a:gd name="adj2" fmla="val -36236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rgbClr val="251E7C"/>
                </a:solidFill>
              </a:rPr>
              <a:t>Docker</a:t>
            </a:r>
            <a:r>
              <a:rPr lang="en-GB" dirty="0" smtClean="0">
                <a:solidFill>
                  <a:srgbClr val="251E7C"/>
                </a:solidFill>
              </a:rPr>
              <a:t> image name</a:t>
            </a:r>
            <a:endParaRPr lang="en-US" dirty="0">
              <a:solidFill>
                <a:srgbClr val="251E7C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6265064" y="3645024"/>
            <a:ext cx="2016224" cy="576064"/>
          </a:xfrm>
          <a:prstGeom prst="wedgeRectCallout">
            <a:avLst>
              <a:gd name="adj1" fmla="val -121702"/>
              <a:gd name="adj2" fmla="val -36236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251E7C"/>
                </a:solidFill>
              </a:rPr>
              <a:t>Container dependency</a:t>
            </a:r>
            <a:endParaRPr lang="en-US" dirty="0">
              <a:solidFill>
                <a:srgbClr val="251E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3548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Compose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Each service is a single container</a:t>
            </a:r>
          </a:p>
          <a:p>
            <a:r>
              <a:rPr lang="en-GB" dirty="0" smtClean="0"/>
              <a:t>Service name becomes a host name</a:t>
            </a:r>
          </a:p>
          <a:p>
            <a:pPr lvl="1"/>
            <a:r>
              <a:rPr lang="en-GB" dirty="0" smtClean="0"/>
              <a:t>Visible to all containers in the composition</a:t>
            </a:r>
          </a:p>
          <a:p>
            <a:r>
              <a:rPr lang="en-GB" dirty="0" smtClean="0"/>
              <a:t>Compose configuration reference:</a:t>
            </a:r>
          </a:p>
          <a:p>
            <a:pPr lvl="1"/>
            <a:r>
              <a:rPr lang="en-US" dirty="0"/>
              <a:t>https://docs.docker.com/compose/compose-file/</a:t>
            </a:r>
          </a:p>
        </p:txBody>
      </p:sp>
    </p:spTree>
    <p:extLst>
      <p:ext uri="{BB962C8B-B14F-4D97-AF65-F5344CB8AC3E}">
        <p14:creationId xmlns:p14="http://schemas.microsoft.com/office/powerpoint/2010/main" val="419374484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This will be a live demo of how to create, run and interact with a Docker Compose set of machines for the exercises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184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256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539474"/>
      </p:ext>
    </p:extLst>
  </p:cSld>
  <p:clrMapOvr>
    <a:masterClrMapping/>
  </p:clrMapOvr>
  <p:transition spd="slow">
    <p:wipe dir="d"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Container Orchestration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Compose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err="1" smtClean="0"/>
              <a:t>Docker</a:t>
            </a:r>
            <a:r>
              <a:rPr lang="en-GB" dirty="0" smtClean="0"/>
              <a:t> Swarm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185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345595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 </a:t>
            </a:r>
            <a:r>
              <a:rPr lang="mr-IN" dirty="0"/>
              <a:t>–</a:t>
            </a:r>
            <a:r>
              <a:rPr lang="en-US" dirty="0"/>
              <a:t> 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2060"/>
                </a:solidFill>
              </a:rPr>
              <a:t>Docker Swarm is clustering for Docker</a:t>
            </a:r>
          </a:p>
          <a:p>
            <a:pPr lvl="1"/>
            <a:r>
              <a:rPr lang="en-US" dirty="0"/>
              <a:t>It turns several Docker hosts into a single virtual Docker host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The Swarm is controlled by a Swarm Manager </a:t>
            </a:r>
          </a:p>
          <a:p>
            <a:pPr lvl="1"/>
            <a:r>
              <a:rPr lang="en-US" dirty="0"/>
              <a:t>Each Docker node communicates with the manager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A machine needs to be designated as a manager </a:t>
            </a:r>
          </a:p>
          <a:p>
            <a:pPr lvl="1"/>
            <a:r>
              <a:rPr lang="en-US" dirty="0"/>
              <a:t>There can be several managers 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The manager is created by </a:t>
            </a:r>
            <a:r>
              <a:rPr lang="en-US" dirty="0" err="1">
                <a:solidFill>
                  <a:srgbClr val="002060"/>
                </a:solidFill>
              </a:rPr>
              <a:t>initialising</a:t>
            </a:r>
            <a:r>
              <a:rPr lang="en-US" dirty="0">
                <a:solidFill>
                  <a:srgbClr val="002060"/>
                </a:solidFill>
              </a:rPr>
              <a:t> a Swarm </a:t>
            </a:r>
          </a:p>
          <a:p>
            <a:pPr lvl="1"/>
            <a:r>
              <a:rPr lang="en-US" dirty="0"/>
              <a:t>It must be performed on the manager machine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186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37274" y="6356350"/>
            <a:ext cx="6192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236526143"/>
      </p:ext>
    </p:extLst>
  </p:cSld>
  <p:clrMapOvr>
    <a:masterClrMapping/>
  </p:clrMapOvr>
  <p:transition spd="slow">
    <p:wipe dir="d"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Docker Service is a container </a:t>
            </a:r>
          </a:p>
          <a:p>
            <a:pPr lvl="1"/>
            <a:r>
              <a:rPr lang="en-US" dirty="0"/>
              <a:t>Services run in Docker Swarm </a:t>
            </a:r>
          </a:p>
          <a:p>
            <a:pPr lvl="1"/>
            <a:r>
              <a:rPr lang="en-US" dirty="0"/>
              <a:t>They can only be started on a Swarm Manager node 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Multiple copies of services can be run</a:t>
            </a:r>
          </a:p>
          <a:p>
            <a:pPr lvl="1"/>
            <a:r>
              <a:rPr lang="en-US" dirty="0"/>
              <a:t>The Swarm Manager replicates the service on other nodes in the Swarm </a:t>
            </a:r>
          </a:p>
          <a:p>
            <a:endParaRPr lang="en-US" b="0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A service can be scaled</a:t>
            </a:r>
            <a:endParaRPr lang="en-US" dirty="0">
              <a:solidFill>
                <a:srgbClr val="002060"/>
              </a:solidFill>
            </a:endParaRPr>
          </a:p>
          <a:p>
            <a:pPr lvl="1"/>
            <a:r>
              <a:rPr lang="en-US" dirty="0"/>
              <a:t>The service will be duplicated and run on different nodes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187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760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29480"/>
      </p:ext>
    </p:extLst>
  </p:cSld>
  <p:clrMapOvr>
    <a:masterClrMapping/>
  </p:clrMapOvr>
  <p:transition spd="slow">
    <p:wipe dir="d"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Swarm on 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Amazon Web Services provide a template for creating a Swarm</a:t>
            </a:r>
          </a:p>
          <a:p>
            <a:r>
              <a:rPr lang="en-GB" dirty="0" smtClean="0"/>
              <a:t>Can be managed through a </a:t>
            </a:r>
            <a:r>
              <a:rPr lang="en-GB" dirty="0" err="1" smtClean="0"/>
              <a:t>Docker</a:t>
            </a:r>
            <a:r>
              <a:rPr lang="en-GB" dirty="0" smtClean="0"/>
              <a:t> Cloud account</a:t>
            </a:r>
          </a:p>
          <a:p>
            <a:r>
              <a:rPr lang="en-GB" dirty="0" smtClean="0"/>
              <a:t>Steps:</a:t>
            </a:r>
          </a:p>
          <a:p>
            <a:pPr lvl="1"/>
            <a:r>
              <a:rPr lang="en-GB" dirty="0" smtClean="0"/>
              <a:t>Create a </a:t>
            </a:r>
            <a:r>
              <a:rPr lang="en-GB" dirty="0" err="1" smtClean="0"/>
              <a:t>Docker</a:t>
            </a:r>
            <a:r>
              <a:rPr lang="en-GB" dirty="0" smtClean="0"/>
              <a:t> Cloud account</a:t>
            </a:r>
          </a:p>
          <a:p>
            <a:pPr lvl="1"/>
            <a:r>
              <a:rPr lang="en-GB" dirty="0" smtClean="0"/>
              <a:t>Create an AWS account</a:t>
            </a:r>
          </a:p>
          <a:p>
            <a:pPr lvl="1"/>
            <a:r>
              <a:rPr lang="en-GB" dirty="0" smtClean="0"/>
              <a:t>Create an account role to allow </a:t>
            </a:r>
            <a:r>
              <a:rPr lang="en-GB" dirty="0" err="1" smtClean="0"/>
              <a:t>Docker</a:t>
            </a:r>
            <a:r>
              <a:rPr lang="en-GB" dirty="0" smtClean="0"/>
              <a:t> Cloud to access AWS</a:t>
            </a:r>
          </a:p>
          <a:p>
            <a:pPr lvl="1"/>
            <a:r>
              <a:rPr lang="en-GB" dirty="0" smtClean="0"/>
              <a:t>Create a Swarm through </a:t>
            </a:r>
            <a:r>
              <a:rPr lang="en-GB" dirty="0" err="1" smtClean="0"/>
              <a:t>Docker</a:t>
            </a:r>
            <a:r>
              <a:rPr lang="en-GB" dirty="0" smtClean="0"/>
              <a:t> Cloud</a:t>
            </a:r>
          </a:p>
          <a:p>
            <a:pPr lvl="2"/>
            <a:r>
              <a:rPr lang="en-GB" dirty="0" smtClean="0"/>
              <a:t>Resources are automatically created on AWS</a:t>
            </a:r>
          </a:p>
          <a:p>
            <a:pPr lvl="1"/>
            <a:r>
              <a:rPr lang="en-GB" dirty="0" smtClean="0"/>
              <a:t>Connect to the Swarm and deploy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3329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Swarm on AWS Creates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Creating a Swarm on AWS creates a lot of resources</a:t>
            </a:r>
          </a:p>
          <a:p>
            <a:pPr lvl="1"/>
            <a:r>
              <a:rPr lang="en-GB" dirty="0" smtClean="0"/>
              <a:t>Many chargeable</a:t>
            </a:r>
          </a:p>
          <a:p>
            <a:r>
              <a:rPr lang="en-GB" dirty="0" smtClean="0"/>
              <a:t>Terminating the Swarm does NOT destroy the resources</a:t>
            </a:r>
          </a:p>
          <a:p>
            <a:r>
              <a:rPr lang="en-GB" dirty="0" smtClean="0"/>
              <a:t>To clean up you must delete</a:t>
            </a:r>
          </a:p>
          <a:p>
            <a:pPr lvl="1"/>
            <a:r>
              <a:rPr lang="en-GB" dirty="0" smtClean="0"/>
              <a:t>Load balancer</a:t>
            </a:r>
          </a:p>
          <a:p>
            <a:pPr lvl="1"/>
            <a:r>
              <a:rPr lang="en-GB" dirty="0" smtClean="0"/>
              <a:t>Auto-scaling Groups</a:t>
            </a:r>
          </a:p>
          <a:p>
            <a:pPr lvl="1"/>
            <a:r>
              <a:rPr lang="en-GB" dirty="0" smtClean="0"/>
              <a:t>Running Instances</a:t>
            </a:r>
          </a:p>
          <a:p>
            <a:pPr lvl="1"/>
            <a:r>
              <a:rPr lang="en-GB" dirty="0" smtClean="0"/>
              <a:t>Dynamo DB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880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Brewer's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Brewer's, or the CAP, theorem </a:t>
            </a:r>
          </a:p>
          <a:p>
            <a:pPr lvl="1"/>
            <a:r>
              <a:rPr lang="en-US" dirty="0"/>
              <a:t>States there are 3 core requirements in a distributed system </a:t>
            </a:r>
          </a:p>
          <a:p>
            <a:pPr lvl="1"/>
            <a:r>
              <a:rPr lang="en-US" dirty="0"/>
              <a:t>And that these exist in a special relationship</a:t>
            </a:r>
          </a:p>
          <a:p>
            <a:pPr lvl="2"/>
            <a:r>
              <a:rPr lang="en-US" dirty="0" smtClean="0"/>
              <a:t>Consistency – data read from any node will be the most recent</a:t>
            </a:r>
            <a:endParaRPr lang="en-US" dirty="0"/>
          </a:p>
          <a:p>
            <a:pPr lvl="2"/>
            <a:r>
              <a:rPr lang="en-US" dirty="0" smtClean="0"/>
              <a:t>Availability – nodes will be available</a:t>
            </a:r>
            <a:endParaRPr lang="en-US" dirty="0"/>
          </a:p>
          <a:p>
            <a:pPr lvl="2"/>
            <a:r>
              <a:rPr lang="en-US" dirty="0"/>
              <a:t>Partition </a:t>
            </a:r>
            <a:r>
              <a:rPr lang="en-US" dirty="0" smtClean="0"/>
              <a:t>Tolerance – system works even if nodes are isolated</a:t>
            </a:r>
          </a:p>
          <a:p>
            <a:r>
              <a:rPr lang="en-GB" dirty="0" smtClean="0"/>
              <a:t>The "special relationship"</a:t>
            </a:r>
          </a:p>
          <a:p>
            <a:pPr lvl="1"/>
            <a:r>
              <a:rPr lang="en-GB" dirty="0" smtClean="0"/>
              <a:t>You can only meet 2 of the 3 requirements in any system!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7673560"/>
      </p:ext>
    </p:extLst>
  </p:cSld>
  <p:clrMapOvr>
    <a:masterClrMapping/>
  </p:clrMapOvr>
  <p:transition spd="slow">
    <p:wipe dir="d"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Your instructor will demonstrate how </a:t>
            </a:r>
            <a:r>
              <a:rPr lang="en-US" dirty="0">
                <a:solidFill>
                  <a:srgbClr val="002060"/>
                </a:solidFill>
              </a:rPr>
              <a:t>to create, run and interact with a </a:t>
            </a:r>
            <a:r>
              <a:rPr lang="en-US" dirty="0" err="1">
                <a:solidFill>
                  <a:srgbClr val="002060"/>
                </a:solidFill>
              </a:rPr>
              <a:t>Docker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Swarm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190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76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135088"/>
      </p:ext>
    </p:extLst>
  </p:cSld>
  <p:clrMapOvr>
    <a:masterClrMapping/>
  </p:clrMapOvr>
  <p:transition spd="slow">
    <p:wipe dir="d"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 smtClean="0"/>
              <a:t>have examined</a:t>
            </a:r>
          </a:p>
          <a:p>
            <a:pPr lvl="1"/>
            <a:r>
              <a:rPr lang="en-GB" dirty="0" smtClean="0"/>
              <a:t>Composing multiple containers to deploy a service</a:t>
            </a:r>
          </a:p>
          <a:p>
            <a:pPr lvl="1"/>
            <a:r>
              <a:rPr lang="en-GB" dirty="0" smtClean="0"/>
              <a:t>Using </a:t>
            </a:r>
            <a:r>
              <a:rPr lang="en-GB" dirty="0" err="1" smtClean="0"/>
              <a:t>Docker</a:t>
            </a:r>
            <a:r>
              <a:rPr lang="en-GB" dirty="0" smtClean="0"/>
              <a:t> Swarm to manage scalable deployment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191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310361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2204864"/>
            <a:ext cx="8291514" cy="1220537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9: </a:t>
            </a:r>
            <a:r>
              <a:rPr lang="en-US" dirty="0"/>
              <a:t>SAM and Reactive Systems</a:t>
            </a:r>
          </a:p>
        </p:txBody>
      </p:sp>
    </p:spTree>
    <p:extLst>
      <p:ext uri="{BB962C8B-B14F-4D97-AF65-F5344CB8AC3E}">
        <p14:creationId xmlns:p14="http://schemas.microsoft.com/office/powerpoint/2010/main" val="38790749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</a:p>
          <a:p>
            <a:pPr lvl="1"/>
            <a:r>
              <a:rPr lang="en-GB" dirty="0" smtClean="0"/>
              <a:t>Reactive code</a:t>
            </a:r>
          </a:p>
          <a:p>
            <a:pPr lvl="1"/>
            <a:r>
              <a:rPr lang="en-GB" dirty="0" smtClean="0"/>
              <a:t>Server less solutions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193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209261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 and Reactive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Modern systems are increasingly being written to react</a:t>
            </a:r>
          </a:p>
          <a:p>
            <a:pPr lvl="1"/>
            <a:r>
              <a:rPr lang="en-US" dirty="0"/>
              <a:t>They await an event, check a condition evoke an </a:t>
            </a:r>
            <a:r>
              <a:rPr lang="en-US" dirty="0" smtClean="0"/>
              <a:t>action</a:t>
            </a:r>
          </a:p>
          <a:p>
            <a:r>
              <a:rPr lang="en-GB" dirty="0" smtClean="0"/>
              <a:t>Requires</a:t>
            </a:r>
          </a:p>
          <a:p>
            <a:pPr lvl="1"/>
            <a:r>
              <a:rPr lang="en-GB" dirty="0" smtClean="0"/>
              <a:t>A mechanism to generate the trigger condition</a:t>
            </a:r>
          </a:p>
          <a:p>
            <a:pPr lvl="2"/>
            <a:r>
              <a:rPr lang="en-GB" dirty="0" smtClean="0"/>
              <a:t>Often some form of Monitoring</a:t>
            </a:r>
          </a:p>
          <a:p>
            <a:pPr lvl="1"/>
            <a:r>
              <a:rPr lang="en-GB" dirty="0" smtClean="0"/>
              <a:t>A service to respond to the trigger</a:t>
            </a:r>
            <a:endParaRPr lang="en-US" dirty="0" smtClean="0"/>
          </a:p>
          <a:p>
            <a:r>
              <a:rPr lang="en-GB" dirty="0" smtClean="0"/>
              <a:t>AWS </a:t>
            </a:r>
            <a:r>
              <a:rPr lang="en-GB" dirty="0" err="1" smtClean="0"/>
              <a:t>Serverless</a:t>
            </a:r>
            <a:r>
              <a:rPr lang="en-GB" dirty="0" smtClean="0"/>
              <a:t> Application Model (SAM)</a:t>
            </a:r>
          </a:p>
          <a:p>
            <a:pPr lvl="1"/>
            <a:r>
              <a:rPr lang="en-GB" dirty="0" smtClean="0"/>
              <a:t>Allows </a:t>
            </a:r>
            <a:r>
              <a:rPr lang="en-GB" dirty="0" smtClean="0"/>
              <a:t>discrete code to be activated in response to a trigger</a:t>
            </a:r>
          </a:p>
          <a:p>
            <a:pPr lvl="1"/>
            <a:r>
              <a:rPr lang="en-GB" dirty="0" smtClean="0"/>
              <a:t>Known as a Lambda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>
                <a:solidFill>
                  <a:srgbClr val="002060"/>
                </a:solidFill>
              </a:rPr>
              <a:t>Lambdas are not unique to AWS</a:t>
            </a:r>
            <a:endParaRPr lang="en-US" dirty="0">
              <a:solidFill>
                <a:srgbClr val="002060"/>
              </a:solidFill>
            </a:endParaRPr>
          </a:p>
          <a:p>
            <a:pPr lvl="1"/>
            <a:r>
              <a:rPr lang="en-US" dirty="0" smtClean="0"/>
              <a:t>Available </a:t>
            </a:r>
            <a:r>
              <a:rPr lang="en-US" dirty="0" smtClean="0"/>
              <a:t>as part of the </a:t>
            </a:r>
            <a:r>
              <a:rPr lang="en-US" dirty="0" smtClean="0"/>
              <a:t>codebase in many languages</a:t>
            </a:r>
            <a:endParaRPr lang="en-US" dirty="0"/>
          </a:p>
          <a:p>
            <a:pPr lvl="2"/>
            <a:r>
              <a:rPr lang="en-US" dirty="0"/>
              <a:t>Java 8, </a:t>
            </a:r>
            <a:r>
              <a:rPr lang="en-US" dirty="0" err="1" smtClean="0"/>
              <a:t>Scala</a:t>
            </a:r>
            <a:r>
              <a:rPr lang="en-US" dirty="0" smtClean="0"/>
              <a:t>, </a:t>
            </a:r>
            <a:r>
              <a:rPr lang="en-US" dirty="0" err="1" smtClean="0"/>
              <a:t>ECMAScript</a:t>
            </a:r>
            <a:r>
              <a:rPr lang="en-US" dirty="0" smtClean="0"/>
              <a:t> 6 </a:t>
            </a:r>
            <a:r>
              <a:rPr lang="en-US" dirty="0"/>
              <a:t>etc.</a:t>
            </a:r>
          </a:p>
          <a:p>
            <a:pPr lvl="1"/>
            <a:r>
              <a:rPr lang="en-US" dirty="0" smtClean="0"/>
              <a:t>AWS Lambdas are external to the codebase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194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07764591"/>
      </p:ext>
    </p:extLst>
  </p:cSld>
  <p:clrMapOvr>
    <a:masterClrMapping/>
  </p:clrMapOvr>
  <p:transition spd="slow">
    <p:wipe dir="d"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Lambdas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Code with no server!</a:t>
            </a:r>
          </a:p>
          <a:p>
            <a:pPr lvl="1"/>
            <a:r>
              <a:rPr lang="en-GB" dirty="0" smtClean="0"/>
              <a:t>Not really – of course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How AWS Lambdas work</a:t>
            </a:r>
          </a:p>
          <a:p>
            <a:pPr lvl="1"/>
            <a:r>
              <a:rPr lang="en-GB" dirty="0" smtClean="0"/>
              <a:t>You provide the code to execute</a:t>
            </a:r>
          </a:p>
          <a:p>
            <a:pPr lvl="1"/>
            <a:r>
              <a:rPr lang="en-GB" dirty="0" smtClean="0"/>
              <a:t>You define the trigger conditions</a:t>
            </a:r>
          </a:p>
          <a:p>
            <a:pPr lvl="1"/>
            <a:r>
              <a:rPr lang="en-GB" dirty="0" smtClean="0"/>
              <a:t>When the trigger occurs</a:t>
            </a:r>
          </a:p>
          <a:p>
            <a:pPr lvl="2"/>
            <a:r>
              <a:rPr lang="en-GB" dirty="0" smtClean="0"/>
              <a:t>The code runs</a:t>
            </a:r>
          </a:p>
          <a:p>
            <a:pPr lvl="2"/>
            <a:r>
              <a:rPr lang="en-GB" dirty="0" smtClean="0"/>
              <a:t>You pay for the execution</a:t>
            </a:r>
          </a:p>
          <a:p>
            <a:pPr lvl="1"/>
            <a:endParaRPr lang="en-GB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404664"/>
            <a:ext cx="2404492" cy="235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880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Lambda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May be written in</a:t>
            </a:r>
          </a:p>
          <a:p>
            <a:pPr lvl="1"/>
            <a:r>
              <a:rPr lang="en-GB" dirty="0" smtClean="0"/>
              <a:t>JavaScript – </a:t>
            </a:r>
            <a:r>
              <a:rPr lang="en-GB" dirty="0" err="1" smtClean="0"/>
              <a:t>NodeJS</a:t>
            </a:r>
            <a:endParaRPr lang="en-GB" dirty="0" smtClean="0"/>
          </a:p>
          <a:p>
            <a:pPr lvl="1"/>
            <a:r>
              <a:rPr lang="en-GB" dirty="0" smtClean="0"/>
              <a:t>Java</a:t>
            </a:r>
          </a:p>
          <a:p>
            <a:pPr lvl="1"/>
            <a:r>
              <a:rPr lang="en-GB" dirty="0" smtClean="0"/>
              <a:t>Python</a:t>
            </a:r>
          </a:p>
          <a:p>
            <a:pPr lvl="1"/>
            <a:r>
              <a:rPr lang="en-GB" dirty="0" smtClean="0"/>
              <a:t>C#</a:t>
            </a:r>
          </a:p>
          <a:p>
            <a:r>
              <a:rPr lang="en-GB" dirty="0" smtClean="0"/>
              <a:t>Full documentation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docs.aws.amazon.com/lambda/latest/dg/lambda-introduction-function.html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40903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Lambda </a:t>
            </a:r>
            <a:r>
              <a:rPr lang="en-GB" dirty="0" smtClean="0"/>
              <a:t>code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Hello World Lambda for </a:t>
            </a:r>
            <a:r>
              <a:rPr lang="en-GB" dirty="0" err="1" smtClean="0"/>
              <a:t>NodeJS</a:t>
            </a:r>
            <a:r>
              <a:rPr lang="en-GB" dirty="0" smtClean="0"/>
              <a:t> runtime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2708920"/>
            <a:ext cx="6939720" cy="120032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exports.handler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(event, context, callback) =&gt;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// TODO implement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callback(null, 'Hello from Lambda');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1187624" y="1786712"/>
            <a:ext cx="2642592" cy="612648"/>
          </a:xfrm>
          <a:prstGeom prst="wedgeRectCallout">
            <a:avLst>
              <a:gd name="adj1" fmla="val 65587"/>
              <a:gd name="adj2" fmla="val 115936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Detail of the event that triggered the lambda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5339744" y="4428076"/>
            <a:ext cx="2642592" cy="612648"/>
          </a:xfrm>
          <a:prstGeom prst="wedgeRectCallout">
            <a:avLst>
              <a:gd name="adj1" fmla="val 1936"/>
              <a:gd name="adj2" fmla="val -272861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The function to invoke to generate a response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5508104" y="1786712"/>
            <a:ext cx="2642592" cy="612648"/>
          </a:xfrm>
          <a:prstGeom prst="wedgeRectCallout">
            <a:avLst>
              <a:gd name="adj1" fmla="val -58297"/>
              <a:gd name="adj2" fmla="val 117779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Information about the AWS environment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12100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Triggering Lambdas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AWS Lambdas may be triggered from several sources</a:t>
            </a:r>
          </a:p>
          <a:p>
            <a:pPr lvl="1"/>
            <a:r>
              <a:rPr lang="en-GB" dirty="0" smtClean="0"/>
              <a:t>API Gateway</a:t>
            </a:r>
          </a:p>
          <a:p>
            <a:pPr lvl="1"/>
            <a:r>
              <a:rPr lang="en-GB" dirty="0" smtClean="0"/>
              <a:t>AWS </a:t>
            </a:r>
            <a:r>
              <a:rPr lang="en-GB" dirty="0" err="1" smtClean="0"/>
              <a:t>IoT</a:t>
            </a:r>
            <a:endParaRPr lang="en-GB" dirty="0" smtClean="0"/>
          </a:p>
          <a:p>
            <a:pPr lvl="1"/>
            <a:r>
              <a:rPr lang="en-GB" dirty="0" smtClean="0"/>
              <a:t>Alexa tools</a:t>
            </a:r>
          </a:p>
          <a:p>
            <a:pPr lvl="1"/>
            <a:r>
              <a:rPr lang="en-GB" dirty="0" err="1" smtClean="0"/>
              <a:t>CloudWatch</a:t>
            </a:r>
            <a:endParaRPr lang="en-GB" dirty="0" smtClean="0"/>
          </a:p>
          <a:p>
            <a:pPr lvl="1"/>
            <a:r>
              <a:rPr lang="en-GB" dirty="0" smtClean="0"/>
              <a:t>S3</a:t>
            </a:r>
          </a:p>
          <a:p>
            <a:pPr lvl="1"/>
            <a:r>
              <a:rPr lang="en-GB" dirty="0" smtClean="0"/>
              <a:t>SNS</a:t>
            </a:r>
          </a:p>
          <a:p>
            <a:pPr lvl="1"/>
            <a:r>
              <a:rPr lang="en-GB" dirty="0" smtClean="0"/>
              <a:t>Many more</a:t>
            </a:r>
          </a:p>
          <a:p>
            <a:r>
              <a:rPr lang="en-GB" dirty="0" smtClean="0"/>
              <a:t>API Gateway allows association of a REST API</a:t>
            </a:r>
          </a:p>
          <a:p>
            <a:pPr lvl="1"/>
            <a:r>
              <a:rPr lang="en-GB" dirty="0" smtClean="0"/>
              <a:t>Defined using </a:t>
            </a:r>
            <a:r>
              <a:rPr lang="en-GB" dirty="0" err="1" smtClean="0"/>
              <a:t>OpenAPI</a:t>
            </a:r>
            <a:endParaRPr lang="en-GB" dirty="0" smtClean="0"/>
          </a:p>
          <a:p>
            <a:pPr lvl="1"/>
            <a:r>
              <a:rPr lang="en-GB" dirty="0" smtClean="0"/>
              <a:t>With a Lambda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2701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1138138"/>
          </a:xfrm>
        </p:spPr>
        <p:txBody>
          <a:bodyPr/>
          <a:lstStyle/>
          <a:p>
            <a:r>
              <a:rPr lang="en-GB" dirty="0" smtClean="0"/>
              <a:t>REST Service with API Gateway</a:t>
            </a:r>
            <a:br>
              <a:rPr lang="en-GB" dirty="0" smtClean="0"/>
            </a:br>
            <a:r>
              <a:rPr lang="en-GB" dirty="0" smtClean="0"/>
              <a:t>and Lambda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636912"/>
            <a:ext cx="1612900" cy="1447800"/>
          </a:xfrm>
        </p:spPr>
      </p:pic>
      <p:sp>
        <p:nvSpPr>
          <p:cNvPr id="5" name="Rectangle 4"/>
          <p:cNvSpPr/>
          <p:nvPr/>
        </p:nvSpPr>
        <p:spPr>
          <a:xfrm>
            <a:off x="3995936" y="2348880"/>
            <a:ext cx="1800200" cy="20882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08304" y="2276872"/>
            <a:ext cx="1152128" cy="2160240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14503" y="4437112"/>
            <a:ext cx="1363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API Gateway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18535" y="4442296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Lambda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2483768" y="2780928"/>
            <a:ext cx="1512168" cy="36004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10800000">
            <a:off x="2472420" y="3468824"/>
            <a:ext cx="1512168" cy="36004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5784635" y="3438092"/>
            <a:ext cx="1512168" cy="36004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835151" y="2725688"/>
            <a:ext cx="1512168" cy="36004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69512" y="3172326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44706" y="2373324"/>
            <a:ext cx="82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Trigger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878999" y="3827330"/>
            <a:ext cx="1392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Callback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Return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92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573016"/>
            <a:ext cx="2920173" cy="2259139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 bwMode="auto">
          <a:xfrm>
            <a:off x="457199" y="264247"/>
            <a:ext cx="8507289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mtClean="0"/>
              <a:t>Course Objectives</a:t>
            </a:r>
            <a:endParaRPr lang="en-GB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596043" y="1340768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b="1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In this course we will:</a:t>
            </a:r>
          </a:p>
          <a:p>
            <a:pPr lvl="1"/>
            <a:r>
              <a:rPr lang="en-US" dirty="0"/>
              <a:t>Examine the challenges of distributed systems</a:t>
            </a:r>
          </a:p>
          <a:p>
            <a:pPr lvl="1"/>
            <a:r>
              <a:rPr lang="en-US" dirty="0"/>
              <a:t>Identify the suitability of Microservices</a:t>
            </a:r>
          </a:p>
          <a:p>
            <a:pPr lvl="1"/>
            <a:r>
              <a:rPr lang="en-US" dirty="0"/>
              <a:t>Apply design patterns to Microservice architecture</a:t>
            </a:r>
          </a:p>
          <a:p>
            <a:pPr lvl="1"/>
            <a:r>
              <a:rPr lang="en-US" dirty="0"/>
              <a:t>Evaluate </a:t>
            </a:r>
            <a:r>
              <a:rPr lang="en-US" dirty="0" err="1"/>
              <a:t>NoSQL</a:t>
            </a:r>
            <a:r>
              <a:rPr lang="en-US" dirty="0"/>
              <a:t> database models</a:t>
            </a:r>
          </a:p>
          <a:p>
            <a:pPr lvl="1"/>
            <a:r>
              <a:rPr lang="en-US" dirty="0"/>
              <a:t>Simplify service deployment with </a:t>
            </a:r>
            <a:r>
              <a:rPr lang="en-US" dirty="0" err="1"/>
              <a:t>containerisation</a:t>
            </a:r>
            <a:endParaRPr lang="en-US" dirty="0"/>
          </a:p>
          <a:p>
            <a:pPr lvl="1"/>
            <a:r>
              <a:rPr lang="en-US" dirty="0"/>
              <a:t>Explore </a:t>
            </a:r>
            <a:r>
              <a:rPr lang="en-US" dirty="0" smtClean="0"/>
              <a:t>server less </a:t>
            </a:r>
            <a:r>
              <a:rPr lang="en-US" dirty="0"/>
              <a:t>services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187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Mean By C. A. P.?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Consistency</a:t>
            </a:r>
          </a:p>
          <a:p>
            <a:pPr lvl="1"/>
            <a:r>
              <a:rPr lang="en-US" dirty="0"/>
              <a:t>Our system operates totally, successfully, or not at all.</a:t>
            </a:r>
          </a:p>
          <a:p>
            <a:pPr lvl="1"/>
            <a:r>
              <a:rPr lang="en-US" dirty="0"/>
              <a:t>In reality we cannot have multiple values for the same piece of data.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Availability</a:t>
            </a:r>
          </a:p>
          <a:p>
            <a:pPr lvl="1"/>
            <a:r>
              <a:rPr lang="en-US" dirty="0"/>
              <a:t>Self explanatory, the service is available for interaction.</a:t>
            </a:r>
          </a:p>
          <a:p>
            <a:pPr lvl="1"/>
            <a:r>
              <a:rPr lang="en-US" dirty="0"/>
              <a:t>No messages about 'Please wait‘.</a:t>
            </a:r>
          </a:p>
          <a:p>
            <a:pPr lvl="1"/>
            <a:r>
              <a:rPr lang="en-US" dirty="0"/>
              <a:t>Sadly, the busier a service gets, the likelier availability problems.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Partition Tolerance</a:t>
            </a:r>
          </a:p>
          <a:p>
            <a:pPr lvl="1"/>
            <a:r>
              <a:rPr lang="en-US" dirty="0"/>
              <a:t>The ability to cope with network loss between interacting nodes.</a:t>
            </a:r>
          </a:p>
          <a:p>
            <a:pPr lvl="1"/>
            <a:r>
              <a:rPr lang="en-US" dirty="0"/>
              <a:t>More common since the web 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50"/>
            <a:ext cx="4786279" cy="365125"/>
          </a:xfrm>
        </p:spPr>
        <p:txBody>
          <a:bodyPr/>
          <a:lstStyle/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9240115"/>
      </p:ext>
    </p:extLst>
  </p:cSld>
  <p:clrMapOvr>
    <a:masterClrMapping/>
  </p:clrMapOvr>
  <p:transition spd="slow">
    <p:wipe dir="d"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Lambdas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Your instructor will demonstrate the capabilities of AWS Lambdas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200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904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11277"/>
      </p:ext>
    </p:extLst>
  </p:cSld>
  <p:clrMapOvr>
    <a:masterClrMapping/>
  </p:clrMapOvr>
  <p:transition spd="slow">
    <p:wipe dir="d"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 smtClean="0"/>
              <a:t>have examined</a:t>
            </a:r>
          </a:p>
          <a:p>
            <a:pPr lvl="1"/>
            <a:r>
              <a:rPr lang="en-GB" dirty="0" smtClean="0"/>
              <a:t>Reactive code</a:t>
            </a:r>
          </a:p>
          <a:p>
            <a:pPr lvl="1"/>
            <a:r>
              <a:rPr lang="en-GB" dirty="0" smtClean="0"/>
              <a:t>Server less solutions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201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242588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2204864"/>
            <a:ext cx="8291514" cy="1220537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10: Course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06222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264247"/>
            <a:ext cx="8291513" cy="716481"/>
          </a:xfrm>
        </p:spPr>
        <p:txBody>
          <a:bodyPr/>
          <a:lstStyle/>
          <a:p>
            <a:r>
              <a:rPr lang="en-GB" dirty="0" smtClean="0"/>
              <a:t>Closing Thoughts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91472"/>
          </a:xfrm>
        </p:spPr>
        <p:txBody>
          <a:bodyPr/>
          <a:lstStyle/>
          <a:p>
            <a:r>
              <a:rPr lang="en-GB" dirty="0" smtClean="0"/>
              <a:t>When should microservices be used?</a:t>
            </a:r>
          </a:p>
          <a:p>
            <a:pPr lvl="1"/>
            <a:r>
              <a:rPr lang="en-GB" dirty="0" smtClean="0"/>
              <a:t>(What problems do they solve)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r>
              <a:rPr lang="en-GB" dirty="0" smtClean="0"/>
              <a:t>When should microservices NOT be used?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55043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596043" y="1196752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b="1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In this course we have:</a:t>
            </a:r>
          </a:p>
          <a:p>
            <a:pPr lvl="1"/>
            <a:r>
              <a:rPr lang="en-US" dirty="0" smtClean="0"/>
              <a:t>Examined </a:t>
            </a:r>
            <a:r>
              <a:rPr lang="en-US" dirty="0"/>
              <a:t>the challenges of distributed systems</a:t>
            </a:r>
          </a:p>
          <a:p>
            <a:pPr lvl="1"/>
            <a:r>
              <a:rPr lang="en-US" dirty="0" smtClean="0"/>
              <a:t>Identified the </a:t>
            </a:r>
            <a:r>
              <a:rPr lang="en-US" dirty="0"/>
              <a:t>suitability of Microservices</a:t>
            </a:r>
          </a:p>
          <a:p>
            <a:pPr lvl="1"/>
            <a:r>
              <a:rPr lang="en-US" dirty="0" smtClean="0"/>
              <a:t>Applied </a:t>
            </a:r>
            <a:r>
              <a:rPr lang="en-US" dirty="0"/>
              <a:t>design patterns to Microservice architecture</a:t>
            </a:r>
          </a:p>
          <a:p>
            <a:pPr lvl="1"/>
            <a:r>
              <a:rPr lang="en-US" dirty="0" smtClean="0"/>
              <a:t>Evaluated </a:t>
            </a:r>
            <a:r>
              <a:rPr lang="en-US" dirty="0" err="1"/>
              <a:t>NoSQL</a:t>
            </a:r>
            <a:r>
              <a:rPr lang="en-US" dirty="0"/>
              <a:t> database models</a:t>
            </a:r>
          </a:p>
          <a:p>
            <a:pPr lvl="1"/>
            <a:r>
              <a:rPr lang="en-US" dirty="0" smtClean="0"/>
              <a:t>Simplified </a:t>
            </a:r>
            <a:r>
              <a:rPr lang="en-US" dirty="0"/>
              <a:t>service deployment with </a:t>
            </a:r>
            <a:r>
              <a:rPr lang="en-US" dirty="0" err="1"/>
              <a:t>containerisation</a:t>
            </a:r>
            <a:endParaRPr lang="en-US" dirty="0"/>
          </a:p>
          <a:p>
            <a:pPr lvl="1"/>
            <a:r>
              <a:rPr lang="en-US" dirty="0" smtClean="0"/>
              <a:t>Explored server less </a:t>
            </a:r>
            <a:r>
              <a:rPr lang="en-US" dirty="0"/>
              <a:t>services</a:t>
            </a:r>
            <a:endParaRPr lang="en-GB" dirty="0"/>
          </a:p>
        </p:txBody>
      </p:sp>
      <p:sp>
        <p:nvSpPr>
          <p:cNvPr id="6" name="Title 3"/>
          <p:cNvSpPr txBox="1">
            <a:spLocks/>
          </p:cNvSpPr>
          <p:nvPr/>
        </p:nvSpPr>
        <p:spPr bwMode="auto">
          <a:xfrm>
            <a:off x="457199" y="264247"/>
            <a:ext cx="8507289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Course </a:t>
            </a:r>
            <a:r>
              <a:rPr lang="en-GB" dirty="0" smtClean="0"/>
              <a:t>Summary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417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Brewer's Issues -P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Drop the need for Partition Tolerance</a:t>
            </a:r>
          </a:p>
          <a:p>
            <a:pPr lvl="1"/>
            <a:r>
              <a:rPr lang="en-US" dirty="0"/>
              <a:t>Means you have avoid partitions happening</a:t>
            </a:r>
          </a:p>
          <a:p>
            <a:pPr lvl="1"/>
            <a:r>
              <a:rPr lang="en-US" dirty="0"/>
              <a:t>So design with no ability to partition</a:t>
            </a:r>
          </a:p>
          <a:p>
            <a:pPr lvl="1"/>
            <a:r>
              <a:rPr lang="en-US" dirty="0"/>
              <a:t>For a given transaction, everything on one machine</a:t>
            </a:r>
          </a:p>
          <a:p>
            <a:pPr lvl="1"/>
            <a:r>
              <a:rPr lang="en-US" dirty="0"/>
              <a:t>Issues with </a:t>
            </a:r>
            <a:r>
              <a:rPr lang="en-US" dirty="0" smtClean="0"/>
              <a:t>scaling!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50"/>
            <a:ext cx="4786279" cy="365125"/>
          </a:xfrm>
        </p:spPr>
        <p:txBody>
          <a:bodyPr/>
          <a:lstStyle/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4420921"/>
      </p:ext>
    </p:extLst>
  </p:cSld>
  <p:clrMapOvr>
    <a:masterClrMapping/>
  </p:clrMapOvr>
  <p:transition spd="slow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Brewer's Issues - 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Drop the need for Availability</a:t>
            </a:r>
          </a:p>
          <a:p>
            <a:pPr lvl="1"/>
            <a:r>
              <a:rPr lang="en-US" dirty="0"/>
              <a:t>Means you have to be prepared to wait</a:t>
            </a:r>
          </a:p>
          <a:p>
            <a:pPr lvl="1"/>
            <a:r>
              <a:rPr lang="en-US" dirty="0"/>
              <a:t>If a partition occurs everything waits until data is consistent again</a:t>
            </a:r>
          </a:p>
          <a:p>
            <a:pPr lvl="1"/>
            <a:r>
              <a:rPr lang="en-US" dirty="0"/>
              <a:t>Services remain unavailable during this time</a:t>
            </a:r>
          </a:p>
          <a:p>
            <a:pPr lvl="1"/>
            <a:r>
              <a:rPr lang="en-US" dirty="0"/>
              <a:t>Logistical problems in bringing back availability gracefully.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50"/>
            <a:ext cx="4786279" cy="365125"/>
          </a:xfrm>
        </p:spPr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6258451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Brewer's Issues -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Drop the need for Consistency</a:t>
            </a:r>
          </a:p>
          <a:p>
            <a:pPr lvl="1"/>
            <a:r>
              <a:rPr lang="en-US" dirty="0"/>
              <a:t>Means you have to be prepared for inconsistency</a:t>
            </a:r>
          </a:p>
          <a:p>
            <a:pPr lvl="1"/>
            <a:r>
              <a:rPr lang="en-US" dirty="0"/>
              <a:t>Accept that everything will become 'Eventually Consistent'</a:t>
            </a:r>
          </a:p>
          <a:p>
            <a:pPr lvl="1"/>
            <a:r>
              <a:rPr lang="en-US" dirty="0"/>
              <a:t>May mean business problems in notifying 'customers'</a:t>
            </a:r>
          </a:p>
          <a:p>
            <a:pPr lvl="1"/>
            <a:r>
              <a:rPr lang="en-US" dirty="0"/>
              <a:t>Order goes to back order</a:t>
            </a:r>
            <a:r>
              <a:rPr lang="en-US" dirty="0" smtClean="0"/>
              <a:t>?</a:t>
            </a:r>
          </a:p>
          <a:p>
            <a:r>
              <a:rPr lang="en-GB" dirty="0" smtClean="0"/>
              <a:t>Think of Facebook or Twitter</a:t>
            </a:r>
          </a:p>
          <a:p>
            <a:pPr lvl="1"/>
            <a:r>
              <a:rPr lang="en-GB" dirty="0" smtClean="0"/>
              <a:t>All posts / tweets arrive to all users</a:t>
            </a:r>
          </a:p>
          <a:p>
            <a:pPr lvl="2"/>
            <a:r>
              <a:rPr lang="en-GB" dirty="0" smtClean="0"/>
              <a:t>Eventually!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50"/>
            <a:ext cx="4786279" cy="365125"/>
          </a:xfrm>
        </p:spPr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5372548"/>
      </p:ext>
    </p:extLst>
  </p:cSld>
  <p:clrMapOvr>
    <a:masterClrMapping/>
  </p:clrMapOvr>
  <p:transition spd="slow"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Brewer's Issues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We can't avoid Partition Tolerance</a:t>
            </a:r>
          </a:p>
          <a:p>
            <a:pPr lvl="1"/>
            <a:r>
              <a:rPr lang="en-US" dirty="0"/>
              <a:t>The nature of the infrastructure means it may occur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We can only have two from CAP according to Brewer's</a:t>
            </a:r>
          </a:p>
          <a:p>
            <a:pPr lvl="1"/>
            <a:r>
              <a:rPr lang="en-US" dirty="0"/>
              <a:t>Hence we now have to decide on Availability or Consistency</a:t>
            </a:r>
          </a:p>
          <a:p>
            <a:pPr lvl="1"/>
            <a:r>
              <a:rPr lang="en-US" dirty="0"/>
              <a:t>Which would you go </a:t>
            </a:r>
            <a:r>
              <a:rPr lang="en-US"/>
              <a:t>for?</a:t>
            </a:r>
            <a:endParaRPr lang="en-US" dirty="0"/>
          </a:p>
          <a:p>
            <a:pPr lvl="1"/>
            <a:r>
              <a:rPr lang="en-US" dirty="0"/>
              <a:t>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49"/>
            <a:ext cx="4786279" cy="365125"/>
          </a:xfrm>
        </p:spPr>
        <p:txBody>
          <a:bodyPr/>
          <a:lstStyle/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9818484"/>
      </p:ext>
    </p:extLst>
  </p:cSld>
  <p:clrMapOvr>
    <a:masterClrMapping/>
  </p:clrMapOvr>
  <p:transition spd="slow"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Brewer's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Draw a series of diagrams that show how Brewer's theorem is manifested in a standard web based application. It is likely that your diagram will need to include various nodes </a:t>
            </a:r>
            <a:r>
              <a:rPr lang="mr-IN" dirty="0">
                <a:solidFill>
                  <a:srgbClr val="002060"/>
                </a:solidFill>
              </a:rPr>
              <a:t>–</a:t>
            </a:r>
            <a:r>
              <a:rPr lang="en-US" dirty="0">
                <a:solidFill>
                  <a:srgbClr val="002060"/>
                </a:solidFill>
              </a:rPr>
              <a:t> probably more than one of each - and network portions.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499" y="178682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96961"/>
      </p:ext>
    </p:extLst>
  </p:cSld>
  <p:clrMapOvr>
    <a:masterClrMapping/>
  </p:clrMapOvr>
  <p:transition spd="slow"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examined</a:t>
            </a:r>
            <a:endParaRPr lang="en-GB" dirty="0"/>
          </a:p>
          <a:p>
            <a:pPr lvl="1"/>
            <a:r>
              <a:rPr lang="en-GB" dirty="0" smtClean="0"/>
              <a:t>The challenges created by highly distributed system</a:t>
            </a:r>
            <a:endParaRPr lang="en-GB" dirty="0"/>
          </a:p>
          <a:p>
            <a:pPr lvl="1"/>
            <a:r>
              <a:rPr lang="en-GB" dirty="0" smtClean="0"/>
              <a:t>Brewer's theorem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26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2734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1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348880"/>
            <a:ext cx="8291514" cy="1220537"/>
          </a:xfrm>
        </p:spPr>
        <p:txBody>
          <a:bodyPr/>
          <a:lstStyle/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Chapter 3: Microservices Basics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157297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  <a:endParaRPr lang="en-GB" dirty="0"/>
          </a:p>
          <a:p>
            <a:pPr lvl="1"/>
            <a:r>
              <a:rPr lang="en-GB" dirty="0" smtClean="0"/>
              <a:t>The benefits of microservices</a:t>
            </a:r>
            <a:endParaRPr lang="en-GB" dirty="0"/>
          </a:p>
          <a:p>
            <a:pPr lvl="1"/>
            <a:r>
              <a:rPr lang="en-GB" dirty="0" smtClean="0"/>
              <a:t>Microservice design principles</a:t>
            </a:r>
          </a:p>
          <a:p>
            <a:pPr lvl="1"/>
            <a:r>
              <a:rPr lang="en-GB" dirty="0" smtClean="0"/>
              <a:t>The impact of network performance on microservices</a:t>
            </a:r>
          </a:p>
          <a:p>
            <a:pPr lvl="1"/>
            <a:r>
              <a:rPr lang="en-GB" dirty="0" smtClean="0"/>
              <a:t>Development team structure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28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3730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Basics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Why Microservices</a:t>
            </a:r>
            <a:endParaRPr lang="en-GB" dirty="0"/>
          </a:p>
          <a:p>
            <a:r>
              <a:rPr lang="en-GB" dirty="0" smtClean="0"/>
              <a:t>Microservice Principles</a:t>
            </a:r>
            <a:endParaRPr lang="en-GB" dirty="0"/>
          </a:p>
          <a:p>
            <a:r>
              <a:rPr lang="en-GB" dirty="0" smtClean="0"/>
              <a:t>Network Performance</a:t>
            </a:r>
          </a:p>
          <a:p>
            <a:r>
              <a:rPr lang="en-GB" dirty="0" smtClean="0"/>
              <a:t>Selecting Services</a:t>
            </a:r>
          </a:p>
          <a:p>
            <a:r>
              <a:rPr lang="en-GB" dirty="0" smtClean="0"/>
              <a:t>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320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0"/>
            <a:ext cx="8820472" cy="762000"/>
          </a:xfrm>
        </p:spPr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5333431"/>
              </p:ext>
            </p:extLst>
          </p:nvPr>
        </p:nvGraphicFramePr>
        <p:xfrm>
          <a:off x="457200" y="762000"/>
          <a:ext cx="8229600" cy="5199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15616" y="6356350"/>
            <a:ext cx="6048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1590953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Microservices?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	</a:t>
            </a:r>
            <a:r>
              <a:rPr lang="en-US" b="0" dirty="0">
                <a:solidFill>
                  <a:srgbClr val="002060"/>
                </a:solidFill>
              </a:rPr>
              <a:t>"Small, </a:t>
            </a:r>
            <a:r>
              <a:rPr lang="en-US" dirty="0">
                <a:solidFill>
                  <a:srgbClr val="002060"/>
                </a:solidFill>
              </a:rPr>
              <a:t>independently releasable</a:t>
            </a:r>
            <a:r>
              <a:rPr lang="en-US" b="0" dirty="0">
                <a:solidFill>
                  <a:srgbClr val="002060"/>
                </a:solidFill>
              </a:rPr>
              <a:t>, </a:t>
            </a:r>
            <a:r>
              <a:rPr lang="en-US" dirty="0">
                <a:solidFill>
                  <a:srgbClr val="002060"/>
                </a:solidFill>
              </a:rPr>
              <a:t>autonomous</a:t>
            </a:r>
            <a:r>
              <a:rPr lang="en-US" b="0" dirty="0">
                <a:solidFill>
                  <a:srgbClr val="002060"/>
                </a:solidFill>
              </a:rPr>
              <a:t> services 	that </a:t>
            </a:r>
            <a:r>
              <a:rPr lang="en-US" dirty="0">
                <a:solidFill>
                  <a:srgbClr val="002060"/>
                </a:solidFill>
              </a:rPr>
              <a:t>work together </a:t>
            </a:r>
            <a:r>
              <a:rPr lang="en-US" b="0" dirty="0">
                <a:solidFill>
                  <a:srgbClr val="002060"/>
                </a:solidFill>
              </a:rPr>
              <a:t>modelled around a </a:t>
            </a:r>
            <a:r>
              <a:rPr lang="en-US" dirty="0">
                <a:solidFill>
                  <a:srgbClr val="002060"/>
                </a:solidFill>
              </a:rPr>
              <a:t>business</a:t>
            </a:r>
            <a:r>
              <a:rPr lang="en-US" b="0" dirty="0">
                <a:solidFill>
                  <a:srgbClr val="002060"/>
                </a:solidFill>
              </a:rPr>
              <a:t> 	</a:t>
            </a:r>
            <a:r>
              <a:rPr lang="en-US" dirty="0">
                <a:solidFill>
                  <a:srgbClr val="002060"/>
                </a:solidFill>
              </a:rPr>
              <a:t>domain</a:t>
            </a:r>
            <a:r>
              <a:rPr lang="en-US" b="0" dirty="0">
                <a:solidFill>
                  <a:srgbClr val="002060"/>
                </a:solidFill>
              </a:rPr>
              <a:t>"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2060"/>
                </a:solidFill>
              </a:rPr>
              <a:t>		</a:t>
            </a:r>
            <a:r>
              <a:rPr lang="en-US" b="0" i="1" dirty="0">
                <a:solidFill>
                  <a:srgbClr val="002060"/>
                </a:solidFill>
              </a:rPr>
              <a:t>- </a:t>
            </a:r>
            <a:r>
              <a:rPr lang="en-US" b="0" i="1" dirty="0" err="1">
                <a:solidFill>
                  <a:srgbClr val="002060"/>
                </a:solidFill>
              </a:rPr>
              <a:t>Thoughtworks</a:t>
            </a:r>
            <a:endParaRPr lang="en-US" b="0" i="1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15616" y="6400412"/>
            <a:ext cx="612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994773"/>
      </p:ext>
    </p:extLst>
  </p:cSld>
  <p:clrMapOvr>
    <a:masterClrMapping/>
  </p:clrMapOvr>
  <p:transition spd="slow"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457200" y="1628800"/>
            <a:ext cx="8229600" cy="45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Describes options for improving performance in a distributed system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Scale Cube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400" y="4279039"/>
            <a:ext cx="2160240" cy="186776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475656" y="2799475"/>
            <a:ext cx="0" cy="2716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75656" y="5515985"/>
            <a:ext cx="3055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475656" y="4363857"/>
            <a:ext cx="2304256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07704" y="2996952"/>
            <a:ext cx="297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 – Functional Decomposition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32181" y="5667069"/>
            <a:ext cx="2613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 – Horizontal Duplication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9885486">
            <a:off x="3254648" y="4397944"/>
            <a:ext cx="1795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Z Data </a:t>
            </a:r>
            <a:r>
              <a:rPr lang="en-GB" dirty="0" err="1" smtClean="0"/>
              <a:t>Partioning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825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Scale Cube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Horizontal Duplication</a:t>
            </a:r>
          </a:p>
          <a:p>
            <a:pPr lvl="1"/>
            <a:r>
              <a:rPr lang="en-GB" dirty="0" smtClean="0"/>
              <a:t>Keep adding more machines</a:t>
            </a:r>
          </a:p>
          <a:p>
            <a:pPr lvl="1"/>
            <a:r>
              <a:rPr lang="en-GB" dirty="0" smtClean="0"/>
              <a:t>Behind a load balancer</a:t>
            </a:r>
          </a:p>
          <a:p>
            <a:pPr lvl="1"/>
            <a:r>
              <a:rPr lang="en-GB" dirty="0" smtClean="0"/>
              <a:t>All instances potentially access all the data</a:t>
            </a:r>
          </a:p>
          <a:p>
            <a:r>
              <a:rPr lang="en-GB" dirty="0"/>
              <a:t>Data </a:t>
            </a:r>
            <a:r>
              <a:rPr lang="en-GB" dirty="0" err="1"/>
              <a:t>Partioning</a:t>
            </a:r>
            <a:endParaRPr lang="en-GB" dirty="0"/>
          </a:p>
          <a:p>
            <a:pPr lvl="1"/>
            <a:r>
              <a:rPr lang="en-GB" dirty="0"/>
              <a:t>Each server responsible for access to a subset of data</a:t>
            </a:r>
            <a:endParaRPr lang="en-US" dirty="0"/>
          </a:p>
          <a:p>
            <a:r>
              <a:rPr lang="en-GB" dirty="0" smtClean="0"/>
              <a:t>Functional Decomposition</a:t>
            </a:r>
          </a:p>
          <a:p>
            <a:pPr lvl="1"/>
            <a:r>
              <a:rPr lang="en-GB" dirty="0" smtClean="0"/>
              <a:t>Break the system up into services</a:t>
            </a:r>
          </a:p>
          <a:p>
            <a:pPr lvl="2"/>
            <a:r>
              <a:rPr lang="en-GB" dirty="0" smtClean="0"/>
              <a:t>Which can then be multiply deployed</a:t>
            </a:r>
          </a:p>
          <a:p>
            <a:pPr lvl="1"/>
            <a:r>
              <a:rPr lang="en-GB" dirty="0" smtClean="0"/>
              <a:t>Microservices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966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Microservices?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 essence </a:t>
            </a:r>
            <a:r>
              <a:rPr lang="en-US" dirty="0" err="1">
                <a:solidFill>
                  <a:srgbClr val="002060"/>
                </a:solidFill>
              </a:rPr>
              <a:t>microservices</a:t>
            </a:r>
            <a:r>
              <a:rPr lang="en-US" dirty="0">
                <a:solidFill>
                  <a:srgbClr val="002060"/>
                </a:solidFill>
              </a:rPr>
              <a:t> are simply opinionated SOA</a:t>
            </a:r>
          </a:p>
          <a:p>
            <a:pPr lvl="1"/>
            <a:r>
              <a:rPr lang="en-US" dirty="0"/>
              <a:t>The style of service as well as message protocols are defined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The big gain is choices of how you build a system</a:t>
            </a:r>
          </a:p>
          <a:p>
            <a:pPr lvl="1"/>
            <a:r>
              <a:rPr lang="en-US" dirty="0"/>
              <a:t>Now or in the future</a:t>
            </a:r>
          </a:p>
          <a:p>
            <a:pPr lvl="1"/>
            <a:r>
              <a:rPr lang="en-US" dirty="0"/>
              <a:t>A toolbox of Lego bricks, each self-contained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The </a:t>
            </a:r>
            <a:r>
              <a:rPr lang="en-US" dirty="0" smtClean="0">
                <a:solidFill>
                  <a:srgbClr val="002060"/>
                </a:solidFill>
              </a:rPr>
              <a:t>price is </a:t>
            </a:r>
            <a:r>
              <a:rPr lang="en-US" dirty="0">
                <a:solidFill>
                  <a:srgbClr val="002060"/>
                </a:solidFill>
              </a:rPr>
              <a:t>complexity of your system</a:t>
            </a:r>
          </a:p>
          <a:p>
            <a:pPr lvl="1"/>
            <a:r>
              <a:rPr lang="en-US" dirty="0"/>
              <a:t>Particularly when tracing messages through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760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778645"/>
      </p:ext>
    </p:extLst>
  </p:cSld>
  <p:clrMapOvr>
    <a:masterClrMapping/>
  </p:clrMapOvr>
  <p:transition spd="slow">
    <p:wipe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Applications are Composed from Microservices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>
          <a:xfrm>
            <a:off x="1549066" y="4478784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64094" y="3237880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83249" y="4478784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51401" y="4478784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072886" y="3237880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96152" y="3214842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819553" y="4478784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672666" y="3214842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755576" y="2636912"/>
            <a:ext cx="4924845" cy="3285067"/>
          </a:xfrm>
          <a:custGeom>
            <a:avLst/>
            <a:gdLst>
              <a:gd name="connsiteX0" fmla="*/ 1322419 w 4924845"/>
              <a:gd name="connsiteY0" fmla="*/ 0 h 3285067"/>
              <a:gd name="connsiteX1" fmla="*/ 1322419 w 4924845"/>
              <a:gd name="connsiteY1" fmla="*/ 0 h 3285067"/>
              <a:gd name="connsiteX2" fmla="*/ 1514330 w 4924845"/>
              <a:gd name="connsiteY2" fmla="*/ 22578 h 3285067"/>
              <a:gd name="connsiteX3" fmla="*/ 1548197 w 4924845"/>
              <a:gd name="connsiteY3" fmla="*/ 33867 h 3285067"/>
              <a:gd name="connsiteX4" fmla="*/ 1604641 w 4924845"/>
              <a:gd name="connsiteY4" fmla="*/ 45156 h 3285067"/>
              <a:gd name="connsiteX5" fmla="*/ 1852997 w 4924845"/>
              <a:gd name="connsiteY5" fmla="*/ 79022 h 3285067"/>
              <a:gd name="connsiteX6" fmla="*/ 2044908 w 4924845"/>
              <a:gd name="connsiteY6" fmla="*/ 135467 h 3285067"/>
              <a:gd name="connsiteX7" fmla="*/ 2090063 w 4924845"/>
              <a:gd name="connsiteY7" fmla="*/ 158044 h 3285067"/>
              <a:gd name="connsiteX8" fmla="*/ 2519041 w 4924845"/>
              <a:gd name="connsiteY8" fmla="*/ 191911 h 3285067"/>
              <a:gd name="connsiteX9" fmla="*/ 2902863 w 4924845"/>
              <a:gd name="connsiteY9" fmla="*/ 214489 h 3285067"/>
              <a:gd name="connsiteX10" fmla="*/ 3015752 w 4924845"/>
              <a:gd name="connsiteY10" fmla="*/ 237067 h 3285067"/>
              <a:gd name="connsiteX11" fmla="*/ 3049619 w 4924845"/>
              <a:gd name="connsiteY11" fmla="*/ 259644 h 3285067"/>
              <a:gd name="connsiteX12" fmla="*/ 3162508 w 4924845"/>
              <a:gd name="connsiteY12" fmla="*/ 270933 h 3285067"/>
              <a:gd name="connsiteX13" fmla="*/ 3230241 w 4924845"/>
              <a:gd name="connsiteY13" fmla="*/ 282222 h 3285067"/>
              <a:gd name="connsiteX14" fmla="*/ 3399574 w 4924845"/>
              <a:gd name="connsiteY14" fmla="*/ 293511 h 3285067"/>
              <a:gd name="connsiteX15" fmla="*/ 3591485 w 4924845"/>
              <a:gd name="connsiteY15" fmla="*/ 316089 h 3285067"/>
              <a:gd name="connsiteX16" fmla="*/ 3726952 w 4924845"/>
              <a:gd name="connsiteY16" fmla="*/ 338667 h 3285067"/>
              <a:gd name="connsiteX17" fmla="*/ 3794685 w 4924845"/>
              <a:gd name="connsiteY17" fmla="*/ 349956 h 3285067"/>
              <a:gd name="connsiteX18" fmla="*/ 3862419 w 4924845"/>
              <a:gd name="connsiteY18" fmla="*/ 361244 h 3285067"/>
              <a:gd name="connsiteX19" fmla="*/ 3941441 w 4924845"/>
              <a:gd name="connsiteY19" fmla="*/ 383822 h 3285067"/>
              <a:gd name="connsiteX20" fmla="*/ 4009174 w 4924845"/>
              <a:gd name="connsiteY20" fmla="*/ 406400 h 3285067"/>
              <a:gd name="connsiteX21" fmla="*/ 4076908 w 4924845"/>
              <a:gd name="connsiteY21" fmla="*/ 428978 h 3285067"/>
              <a:gd name="connsiteX22" fmla="*/ 4110774 w 4924845"/>
              <a:gd name="connsiteY22" fmla="*/ 440267 h 3285067"/>
              <a:gd name="connsiteX23" fmla="*/ 4189797 w 4924845"/>
              <a:gd name="connsiteY23" fmla="*/ 451556 h 3285067"/>
              <a:gd name="connsiteX24" fmla="*/ 4268819 w 4924845"/>
              <a:gd name="connsiteY24" fmla="*/ 496711 h 3285067"/>
              <a:gd name="connsiteX25" fmla="*/ 4280108 w 4924845"/>
              <a:gd name="connsiteY25" fmla="*/ 530578 h 3285067"/>
              <a:gd name="connsiteX26" fmla="*/ 4359130 w 4924845"/>
              <a:gd name="connsiteY26" fmla="*/ 620889 h 3285067"/>
              <a:gd name="connsiteX27" fmla="*/ 4460730 w 4924845"/>
              <a:gd name="connsiteY27" fmla="*/ 699911 h 3285067"/>
              <a:gd name="connsiteX28" fmla="*/ 4472019 w 4924845"/>
              <a:gd name="connsiteY28" fmla="*/ 733778 h 3285067"/>
              <a:gd name="connsiteX29" fmla="*/ 4517174 w 4924845"/>
              <a:gd name="connsiteY29" fmla="*/ 801511 h 3285067"/>
              <a:gd name="connsiteX30" fmla="*/ 4562330 w 4924845"/>
              <a:gd name="connsiteY30" fmla="*/ 914400 h 3285067"/>
              <a:gd name="connsiteX31" fmla="*/ 4596197 w 4924845"/>
              <a:gd name="connsiteY31" fmla="*/ 948267 h 3285067"/>
              <a:gd name="connsiteX32" fmla="*/ 4607485 w 4924845"/>
              <a:gd name="connsiteY32" fmla="*/ 982133 h 3285067"/>
              <a:gd name="connsiteX33" fmla="*/ 4652641 w 4924845"/>
              <a:gd name="connsiteY33" fmla="*/ 1095022 h 3285067"/>
              <a:gd name="connsiteX34" fmla="*/ 4663930 w 4924845"/>
              <a:gd name="connsiteY34" fmla="*/ 1128889 h 3285067"/>
              <a:gd name="connsiteX35" fmla="*/ 4675219 w 4924845"/>
              <a:gd name="connsiteY35" fmla="*/ 1174044 h 3285067"/>
              <a:gd name="connsiteX36" fmla="*/ 4697797 w 4924845"/>
              <a:gd name="connsiteY36" fmla="*/ 1207911 h 3285067"/>
              <a:gd name="connsiteX37" fmla="*/ 4776819 w 4924845"/>
              <a:gd name="connsiteY37" fmla="*/ 1467556 h 3285067"/>
              <a:gd name="connsiteX38" fmla="*/ 4788108 w 4924845"/>
              <a:gd name="connsiteY38" fmla="*/ 1512711 h 3285067"/>
              <a:gd name="connsiteX39" fmla="*/ 4810685 w 4924845"/>
              <a:gd name="connsiteY39" fmla="*/ 1580444 h 3285067"/>
              <a:gd name="connsiteX40" fmla="*/ 4833263 w 4924845"/>
              <a:gd name="connsiteY40" fmla="*/ 1670756 h 3285067"/>
              <a:gd name="connsiteX41" fmla="*/ 4855841 w 4924845"/>
              <a:gd name="connsiteY41" fmla="*/ 1715911 h 3285067"/>
              <a:gd name="connsiteX42" fmla="*/ 4889708 w 4924845"/>
              <a:gd name="connsiteY42" fmla="*/ 1862667 h 3285067"/>
              <a:gd name="connsiteX43" fmla="*/ 4912285 w 4924845"/>
              <a:gd name="connsiteY43" fmla="*/ 1919111 h 3285067"/>
              <a:gd name="connsiteX44" fmla="*/ 4912285 w 4924845"/>
              <a:gd name="connsiteY44" fmla="*/ 2472267 h 3285067"/>
              <a:gd name="connsiteX45" fmla="*/ 4900997 w 4924845"/>
              <a:gd name="connsiteY45" fmla="*/ 2517422 h 3285067"/>
              <a:gd name="connsiteX46" fmla="*/ 4844552 w 4924845"/>
              <a:gd name="connsiteY46" fmla="*/ 2641600 h 3285067"/>
              <a:gd name="connsiteX47" fmla="*/ 4821974 w 4924845"/>
              <a:gd name="connsiteY47" fmla="*/ 2675467 h 3285067"/>
              <a:gd name="connsiteX48" fmla="*/ 4776819 w 4924845"/>
              <a:gd name="connsiteY48" fmla="*/ 2731911 h 3285067"/>
              <a:gd name="connsiteX49" fmla="*/ 4754241 w 4924845"/>
              <a:gd name="connsiteY49" fmla="*/ 2788356 h 3285067"/>
              <a:gd name="connsiteX50" fmla="*/ 4652641 w 4924845"/>
              <a:gd name="connsiteY50" fmla="*/ 2901244 h 3285067"/>
              <a:gd name="connsiteX51" fmla="*/ 4472019 w 4924845"/>
              <a:gd name="connsiteY51" fmla="*/ 3081867 h 3285067"/>
              <a:gd name="connsiteX52" fmla="*/ 4415574 w 4924845"/>
              <a:gd name="connsiteY52" fmla="*/ 3104444 h 3285067"/>
              <a:gd name="connsiteX53" fmla="*/ 4268819 w 4924845"/>
              <a:gd name="connsiteY53" fmla="*/ 3127022 h 3285067"/>
              <a:gd name="connsiteX54" fmla="*/ 4234952 w 4924845"/>
              <a:gd name="connsiteY54" fmla="*/ 3138311 h 3285067"/>
              <a:gd name="connsiteX55" fmla="*/ 4144641 w 4924845"/>
              <a:gd name="connsiteY55" fmla="*/ 3172178 h 3285067"/>
              <a:gd name="connsiteX56" fmla="*/ 4054330 w 4924845"/>
              <a:gd name="connsiteY56" fmla="*/ 3183467 h 3285067"/>
              <a:gd name="connsiteX57" fmla="*/ 3839841 w 4924845"/>
              <a:gd name="connsiteY57" fmla="*/ 3206044 h 3285067"/>
              <a:gd name="connsiteX58" fmla="*/ 3659219 w 4924845"/>
              <a:gd name="connsiteY58" fmla="*/ 3239911 h 3285067"/>
              <a:gd name="connsiteX59" fmla="*/ 3376997 w 4924845"/>
              <a:gd name="connsiteY59" fmla="*/ 3262489 h 3285067"/>
              <a:gd name="connsiteX60" fmla="*/ 3185085 w 4924845"/>
              <a:gd name="connsiteY60" fmla="*/ 3285067 h 3285067"/>
              <a:gd name="connsiteX61" fmla="*/ 2123930 w 4924845"/>
              <a:gd name="connsiteY61" fmla="*/ 3273778 h 3285067"/>
              <a:gd name="connsiteX62" fmla="*/ 1999752 w 4924845"/>
              <a:gd name="connsiteY62" fmla="*/ 3262489 h 3285067"/>
              <a:gd name="connsiteX63" fmla="*/ 1807841 w 4924845"/>
              <a:gd name="connsiteY63" fmla="*/ 3251200 h 3285067"/>
              <a:gd name="connsiteX64" fmla="*/ 1638508 w 4924845"/>
              <a:gd name="connsiteY64" fmla="*/ 3228622 h 3285067"/>
              <a:gd name="connsiteX65" fmla="*/ 1446597 w 4924845"/>
              <a:gd name="connsiteY65" fmla="*/ 3206044 h 3285067"/>
              <a:gd name="connsiteX66" fmla="*/ 1412730 w 4924845"/>
              <a:gd name="connsiteY66" fmla="*/ 3194756 h 3285067"/>
              <a:gd name="connsiteX67" fmla="*/ 1299841 w 4924845"/>
              <a:gd name="connsiteY67" fmla="*/ 3172178 h 3285067"/>
              <a:gd name="connsiteX68" fmla="*/ 1232108 w 4924845"/>
              <a:gd name="connsiteY68" fmla="*/ 3149600 h 3285067"/>
              <a:gd name="connsiteX69" fmla="*/ 1175663 w 4924845"/>
              <a:gd name="connsiteY69" fmla="*/ 3138311 h 3285067"/>
              <a:gd name="connsiteX70" fmla="*/ 1141797 w 4924845"/>
              <a:gd name="connsiteY70" fmla="*/ 3127022 h 3285067"/>
              <a:gd name="connsiteX71" fmla="*/ 1051485 w 4924845"/>
              <a:gd name="connsiteY71" fmla="*/ 3104444 h 3285067"/>
              <a:gd name="connsiteX72" fmla="*/ 983752 w 4924845"/>
              <a:gd name="connsiteY72" fmla="*/ 3059289 h 3285067"/>
              <a:gd name="connsiteX73" fmla="*/ 938597 w 4924845"/>
              <a:gd name="connsiteY73" fmla="*/ 3036711 h 3285067"/>
              <a:gd name="connsiteX74" fmla="*/ 859574 w 4924845"/>
              <a:gd name="connsiteY74" fmla="*/ 2980267 h 3285067"/>
              <a:gd name="connsiteX75" fmla="*/ 825708 w 4924845"/>
              <a:gd name="connsiteY75" fmla="*/ 2968978 h 3285067"/>
              <a:gd name="connsiteX76" fmla="*/ 735397 w 4924845"/>
              <a:gd name="connsiteY76" fmla="*/ 2901244 h 3285067"/>
              <a:gd name="connsiteX77" fmla="*/ 701530 w 4924845"/>
              <a:gd name="connsiteY77" fmla="*/ 2867378 h 3285067"/>
              <a:gd name="connsiteX78" fmla="*/ 622508 w 4924845"/>
              <a:gd name="connsiteY78" fmla="*/ 2822222 h 3285067"/>
              <a:gd name="connsiteX79" fmla="*/ 588641 w 4924845"/>
              <a:gd name="connsiteY79" fmla="*/ 2799644 h 3285067"/>
              <a:gd name="connsiteX80" fmla="*/ 509619 w 4924845"/>
              <a:gd name="connsiteY80" fmla="*/ 2754489 h 3285067"/>
              <a:gd name="connsiteX81" fmla="*/ 396730 w 4924845"/>
              <a:gd name="connsiteY81" fmla="*/ 2607733 h 3285067"/>
              <a:gd name="connsiteX82" fmla="*/ 317708 w 4924845"/>
              <a:gd name="connsiteY82" fmla="*/ 2506133 h 3285067"/>
              <a:gd name="connsiteX83" fmla="*/ 238685 w 4924845"/>
              <a:gd name="connsiteY83" fmla="*/ 2404533 h 3285067"/>
              <a:gd name="connsiteX84" fmla="*/ 204819 w 4924845"/>
              <a:gd name="connsiteY84" fmla="*/ 2314222 h 3285067"/>
              <a:gd name="connsiteX85" fmla="*/ 159663 w 4924845"/>
              <a:gd name="connsiteY85" fmla="*/ 2223911 h 3285067"/>
              <a:gd name="connsiteX86" fmla="*/ 103219 w 4924845"/>
              <a:gd name="connsiteY86" fmla="*/ 2043289 h 3285067"/>
              <a:gd name="connsiteX87" fmla="*/ 80641 w 4924845"/>
              <a:gd name="connsiteY87" fmla="*/ 1964267 h 3285067"/>
              <a:gd name="connsiteX88" fmla="*/ 69352 w 4924845"/>
              <a:gd name="connsiteY88" fmla="*/ 1930400 h 3285067"/>
              <a:gd name="connsiteX89" fmla="*/ 35485 w 4924845"/>
              <a:gd name="connsiteY89" fmla="*/ 1772356 h 3285067"/>
              <a:gd name="connsiteX90" fmla="*/ 12908 w 4924845"/>
              <a:gd name="connsiteY90" fmla="*/ 1614311 h 3285067"/>
              <a:gd name="connsiteX91" fmla="*/ 12908 w 4924845"/>
              <a:gd name="connsiteY91" fmla="*/ 1219200 h 3285067"/>
              <a:gd name="connsiteX92" fmla="*/ 24197 w 4924845"/>
              <a:gd name="connsiteY92" fmla="*/ 1117600 h 3285067"/>
              <a:gd name="connsiteX93" fmla="*/ 46774 w 4924845"/>
              <a:gd name="connsiteY93" fmla="*/ 993422 h 3285067"/>
              <a:gd name="connsiteX94" fmla="*/ 69352 w 4924845"/>
              <a:gd name="connsiteY94" fmla="*/ 936978 h 3285067"/>
              <a:gd name="connsiteX95" fmla="*/ 80641 w 4924845"/>
              <a:gd name="connsiteY95" fmla="*/ 903111 h 3285067"/>
              <a:gd name="connsiteX96" fmla="*/ 114508 w 4924845"/>
              <a:gd name="connsiteY96" fmla="*/ 824089 h 3285067"/>
              <a:gd name="connsiteX97" fmla="*/ 159663 w 4924845"/>
              <a:gd name="connsiteY97" fmla="*/ 733778 h 3285067"/>
              <a:gd name="connsiteX98" fmla="*/ 204819 w 4924845"/>
              <a:gd name="connsiteY98" fmla="*/ 688622 h 3285067"/>
              <a:gd name="connsiteX99" fmla="*/ 283841 w 4924845"/>
              <a:gd name="connsiteY99" fmla="*/ 575733 h 3285067"/>
              <a:gd name="connsiteX100" fmla="*/ 408019 w 4924845"/>
              <a:gd name="connsiteY100" fmla="*/ 406400 h 3285067"/>
              <a:gd name="connsiteX101" fmla="*/ 441885 w 4924845"/>
              <a:gd name="connsiteY101" fmla="*/ 361244 h 3285067"/>
              <a:gd name="connsiteX102" fmla="*/ 543485 w 4924845"/>
              <a:gd name="connsiteY102" fmla="*/ 293511 h 3285067"/>
              <a:gd name="connsiteX103" fmla="*/ 622508 w 4924845"/>
              <a:gd name="connsiteY103" fmla="*/ 225778 h 3285067"/>
              <a:gd name="connsiteX104" fmla="*/ 701530 w 4924845"/>
              <a:gd name="connsiteY104" fmla="*/ 180622 h 3285067"/>
              <a:gd name="connsiteX105" fmla="*/ 780552 w 4924845"/>
              <a:gd name="connsiteY105" fmla="*/ 146756 h 3285067"/>
              <a:gd name="connsiteX106" fmla="*/ 836997 w 4924845"/>
              <a:gd name="connsiteY106" fmla="*/ 135467 h 3285067"/>
              <a:gd name="connsiteX107" fmla="*/ 995041 w 4924845"/>
              <a:gd name="connsiteY107" fmla="*/ 90311 h 3285067"/>
              <a:gd name="connsiteX108" fmla="*/ 1153085 w 4924845"/>
              <a:gd name="connsiteY108" fmla="*/ 33867 h 3285067"/>
              <a:gd name="connsiteX109" fmla="*/ 1243397 w 4924845"/>
              <a:gd name="connsiteY109" fmla="*/ 11289 h 3285067"/>
              <a:gd name="connsiteX110" fmla="*/ 1322419 w 4924845"/>
              <a:gd name="connsiteY110" fmla="*/ 0 h 328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4924845" h="3285067">
                <a:moveTo>
                  <a:pt x="1322419" y="0"/>
                </a:moveTo>
                <a:lnTo>
                  <a:pt x="1322419" y="0"/>
                </a:lnTo>
                <a:lnTo>
                  <a:pt x="1514330" y="22578"/>
                </a:lnTo>
                <a:cubicBezTo>
                  <a:pt x="1526038" y="24707"/>
                  <a:pt x="1536653" y="30981"/>
                  <a:pt x="1548197" y="33867"/>
                </a:cubicBezTo>
                <a:cubicBezTo>
                  <a:pt x="1566811" y="38521"/>
                  <a:pt x="1585689" y="42164"/>
                  <a:pt x="1604641" y="45156"/>
                </a:cubicBezTo>
                <a:cubicBezTo>
                  <a:pt x="1706722" y="61274"/>
                  <a:pt x="1758906" y="67261"/>
                  <a:pt x="1852997" y="79022"/>
                </a:cubicBezTo>
                <a:cubicBezTo>
                  <a:pt x="1916967" y="97837"/>
                  <a:pt x="1981650" y="114381"/>
                  <a:pt x="2044908" y="135467"/>
                </a:cubicBezTo>
                <a:cubicBezTo>
                  <a:pt x="2060873" y="140789"/>
                  <a:pt x="2073506" y="155034"/>
                  <a:pt x="2090063" y="158044"/>
                </a:cubicBezTo>
                <a:cubicBezTo>
                  <a:pt x="2221366" y="181917"/>
                  <a:pt x="2387503" y="184988"/>
                  <a:pt x="2519041" y="191911"/>
                </a:cubicBezTo>
                <a:lnTo>
                  <a:pt x="2902863" y="214489"/>
                </a:lnTo>
                <a:cubicBezTo>
                  <a:pt x="2940493" y="222015"/>
                  <a:pt x="2979074" y="225782"/>
                  <a:pt x="3015752" y="237067"/>
                </a:cubicBezTo>
                <a:cubicBezTo>
                  <a:pt x="3028720" y="241057"/>
                  <a:pt x="3036399" y="256593"/>
                  <a:pt x="3049619" y="259644"/>
                </a:cubicBezTo>
                <a:cubicBezTo>
                  <a:pt x="3086468" y="268147"/>
                  <a:pt x="3124983" y="266242"/>
                  <a:pt x="3162508" y="270933"/>
                </a:cubicBezTo>
                <a:cubicBezTo>
                  <a:pt x="3185220" y="273772"/>
                  <a:pt x="3207455" y="280052"/>
                  <a:pt x="3230241" y="282222"/>
                </a:cubicBezTo>
                <a:cubicBezTo>
                  <a:pt x="3286556" y="287585"/>
                  <a:pt x="3343130" y="289748"/>
                  <a:pt x="3399574" y="293511"/>
                </a:cubicBezTo>
                <a:cubicBezTo>
                  <a:pt x="3491267" y="324075"/>
                  <a:pt x="3387303" y="292529"/>
                  <a:pt x="3591485" y="316089"/>
                </a:cubicBezTo>
                <a:cubicBezTo>
                  <a:pt x="3636962" y="321336"/>
                  <a:pt x="3681796" y="331141"/>
                  <a:pt x="3726952" y="338667"/>
                </a:cubicBezTo>
                <a:lnTo>
                  <a:pt x="3794685" y="349956"/>
                </a:lnTo>
                <a:lnTo>
                  <a:pt x="3862419" y="361244"/>
                </a:lnTo>
                <a:cubicBezTo>
                  <a:pt x="3976222" y="399179"/>
                  <a:pt x="3799705" y="341301"/>
                  <a:pt x="3941441" y="383822"/>
                </a:cubicBezTo>
                <a:cubicBezTo>
                  <a:pt x="3964236" y="390661"/>
                  <a:pt x="3986596" y="398874"/>
                  <a:pt x="4009174" y="406400"/>
                </a:cubicBezTo>
                <a:lnTo>
                  <a:pt x="4076908" y="428978"/>
                </a:lnTo>
                <a:cubicBezTo>
                  <a:pt x="4088197" y="432741"/>
                  <a:pt x="4098994" y="438584"/>
                  <a:pt x="4110774" y="440267"/>
                </a:cubicBezTo>
                <a:lnTo>
                  <a:pt x="4189797" y="451556"/>
                </a:lnTo>
                <a:cubicBezTo>
                  <a:pt x="4200909" y="457112"/>
                  <a:pt x="4258181" y="483413"/>
                  <a:pt x="4268819" y="496711"/>
                </a:cubicBezTo>
                <a:cubicBezTo>
                  <a:pt x="4276253" y="506003"/>
                  <a:pt x="4273801" y="520487"/>
                  <a:pt x="4280108" y="530578"/>
                </a:cubicBezTo>
                <a:cubicBezTo>
                  <a:pt x="4293368" y="551794"/>
                  <a:pt x="4335968" y="601587"/>
                  <a:pt x="4359130" y="620889"/>
                </a:cubicBezTo>
                <a:cubicBezTo>
                  <a:pt x="4392090" y="648356"/>
                  <a:pt x="4460730" y="699911"/>
                  <a:pt x="4460730" y="699911"/>
                </a:cubicBezTo>
                <a:cubicBezTo>
                  <a:pt x="4464493" y="711200"/>
                  <a:pt x="4466240" y="723376"/>
                  <a:pt x="4472019" y="733778"/>
                </a:cubicBezTo>
                <a:cubicBezTo>
                  <a:pt x="4485197" y="757498"/>
                  <a:pt x="4508593" y="775769"/>
                  <a:pt x="4517174" y="801511"/>
                </a:cubicBezTo>
                <a:cubicBezTo>
                  <a:pt x="4527455" y="832354"/>
                  <a:pt x="4541567" y="885332"/>
                  <a:pt x="4562330" y="914400"/>
                </a:cubicBezTo>
                <a:cubicBezTo>
                  <a:pt x="4571610" y="927391"/>
                  <a:pt x="4584908" y="936978"/>
                  <a:pt x="4596197" y="948267"/>
                </a:cubicBezTo>
                <a:cubicBezTo>
                  <a:pt x="4599960" y="959556"/>
                  <a:pt x="4603213" y="971027"/>
                  <a:pt x="4607485" y="982133"/>
                </a:cubicBezTo>
                <a:cubicBezTo>
                  <a:pt x="4622034" y="1019960"/>
                  <a:pt x="4639825" y="1056573"/>
                  <a:pt x="4652641" y="1095022"/>
                </a:cubicBezTo>
                <a:cubicBezTo>
                  <a:pt x="4656404" y="1106311"/>
                  <a:pt x="4660661" y="1117447"/>
                  <a:pt x="4663930" y="1128889"/>
                </a:cubicBezTo>
                <a:cubicBezTo>
                  <a:pt x="4668192" y="1143807"/>
                  <a:pt x="4669107" y="1159784"/>
                  <a:pt x="4675219" y="1174044"/>
                </a:cubicBezTo>
                <a:cubicBezTo>
                  <a:pt x="4680564" y="1186515"/>
                  <a:pt x="4690271" y="1196622"/>
                  <a:pt x="4697797" y="1207911"/>
                </a:cubicBezTo>
                <a:cubicBezTo>
                  <a:pt x="4795142" y="1572958"/>
                  <a:pt x="4698276" y="1231928"/>
                  <a:pt x="4776819" y="1467556"/>
                </a:cubicBezTo>
                <a:cubicBezTo>
                  <a:pt x="4781725" y="1482275"/>
                  <a:pt x="4783650" y="1497850"/>
                  <a:pt x="4788108" y="1512711"/>
                </a:cubicBezTo>
                <a:cubicBezTo>
                  <a:pt x="4794946" y="1535506"/>
                  <a:pt x="4806018" y="1557107"/>
                  <a:pt x="4810685" y="1580444"/>
                </a:cubicBezTo>
                <a:cubicBezTo>
                  <a:pt x="4817311" y="1613573"/>
                  <a:pt x="4820246" y="1640383"/>
                  <a:pt x="4833263" y="1670756"/>
                </a:cubicBezTo>
                <a:cubicBezTo>
                  <a:pt x="4839892" y="1686224"/>
                  <a:pt x="4850090" y="1700096"/>
                  <a:pt x="4855841" y="1715911"/>
                </a:cubicBezTo>
                <a:cubicBezTo>
                  <a:pt x="4909196" y="1862636"/>
                  <a:pt x="4853454" y="1729731"/>
                  <a:pt x="4889708" y="1862667"/>
                </a:cubicBezTo>
                <a:cubicBezTo>
                  <a:pt x="4895040" y="1882217"/>
                  <a:pt x="4904759" y="1900296"/>
                  <a:pt x="4912285" y="1919111"/>
                </a:cubicBezTo>
                <a:cubicBezTo>
                  <a:pt x="4927070" y="2185232"/>
                  <a:pt x="4930886" y="2146746"/>
                  <a:pt x="4912285" y="2472267"/>
                </a:cubicBezTo>
                <a:cubicBezTo>
                  <a:pt x="4911400" y="2487757"/>
                  <a:pt x="4905259" y="2502504"/>
                  <a:pt x="4900997" y="2517422"/>
                </a:cubicBezTo>
                <a:cubicBezTo>
                  <a:pt x="4889010" y="2559378"/>
                  <a:pt x="4866901" y="2608077"/>
                  <a:pt x="4844552" y="2641600"/>
                </a:cubicBezTo>
                <a:cubicBezTo>
                  <a:pt x="4837026" y="2652889"/>
                  <a:pt x="4830115" y="2664613"/>
                  <a:pt x="4821974" y="2675467"/>
                </a:cubicBezTo>
                <a:cubicBezTo>
                  <a:pt x="4807517" y="2694743"/>
                  <a:pt x="4789215" y="2711250"/>
                  <a:pt x="4776819" y="2731911"/>
                </a:cubicBezTo>
                <a:cubicBezTo>
                  <a:pt x="4766393" y="2749288"/>
                  <a:pt x="4765120" y="2771260"/>
                  <a:pt x="4754241" y="2788356"/>
                </a:cubicBezTo>
                <a:cubicBezTo>
                  <a:pt x="4714548" y="2850730"/>
                  <a:pt x="4696576" y="2851033"/>
                  <a:pt x="4652641" y="2901244"/>
                </a:cubicBezTo>
                <a:cubicBezTo>
                  <a:pt x="4603067" y="2957900"/>
                  <a:pt x="4551411" y="3050112"/>
                  <a:pt x="4472019" y="3081867"/>
                </a:cubicBezTo>
                <a:cubicBezTo>
                  <a:pt x="4453204" y="3089393"/>
                  <a:pt x="4434798" y="3098036"/>
                  <a:pt x="4415574" y="3104444"/>
                </a:cubicBezTo>
                <a:cubicBezTo>
                  <a:pt x="4366688" y="3120739"/>
                  <a:pt x="4321430" y="3121176"/>
                  <a:pt x="4268819" y="3127022"/>
                </a:cubicBezTo>
                <a:cubicBezTo>
                  <a:pt x="4257530" y="3130785"/>
                  <a:pt x="4246135" y="3134244"/>
                  <a:pt x="4234952" y="3138311"/>
                </a:cubicBezTo>
                <a:cubicBezTo>
                  <a:pt x="4204737" y="3149298"/>
                  <a:pt x="4175832" y="3164380"/>
                  <a:pt x="4144641" y="3172178"/>
                </a:cubicBezTo>
                <a:cubicBezTo>
                  <a:pt x="4115209" y="3179536"/>
                  <a:pt x="4084402" y="3179457"/>
                  <a:pt x="4054330" y="3183467"/>
                </a:cubicBezTo>
                <a:cubicBezTo>
                  <a:pt x="3906859" y="3203130"/>
                  <a:pt x="4042001" y="3189199"/>
                  <a:pt x="3839841" y="3206044"/>
                </a:cubicBezTo>
                <a:cubicBezTo>
                  <a:pt x="3736231" y="3240581"/>
                  <a:pt x="3795789" y="3226254"/>
                  <a:pt x="3659219" y="3239911"/>
                </a:cubicBezTo>
                <a:cubicBezTo>
                  <a:pt x="3532801" y="3271515"/>
                  <a:pt x="3652569" y="3244710"/>
                  <a:pt x="3376997" y="3262489"/>
                </a:cubicBezTo>
                <a:cubicBezTo>
                  <a:pt x="3300757" y="3267408"/>
                  <a:pt x="3257130" y="3274775"/>
                  <a:pt x="3185085" y="3285067"/>
                </a:cubicBezTo>
                <a:lnTo>
                  <a:pt x="2123930" y="3273778"/>
                </a:lnTo>
                <a:cubicBezTo>
                  <a:pt x="2082374" y="3272986"/>
                  <a:pt x="2041210" y="3265450"/>
                  <a:pt x="1999752" y="3262489"/>
                </a:cubicBezTo>
                <a:cubicBezTo>
                  <a:pt x="1935834" y="3257923"/>
                  <a:pt x="1871811" y="3254963"/>
                  <a:pt x="1807841" y="3251200"/>
                </a:cubicBezTo>
                <a:cubicBezTo>
                  <a:pt x="1720418" y="3236629"/>
                  <a:pt x="1742132" y="3238985"/>
                  <a:pt x="1638508" y="3228622"/>
                </a:cubicBezTo>
                <a:cubicBezTo>
                  <a:pt x="1570337" y="3221805"/>
                  <a:pt x="1511931" y="3220562"/>
                  <a:pt x="1446597" y="3206044"/>
                </a:cubicBezTo>
                <a:cubicBezTo>
                  <a:pt x="1434981" y="3203463"/>
                  <a:pt x="1424346" y="3197337"/>
                  <a:pt x="1412730" y="3194756"/>
                </a:cubicBezTo>
                <a:cubicBezTo>
                  <a:pt x="1334279" y="3177323"/>
                  <a:pt x="1364094" y="3191454"/>
                  <a:pt x="1299841" y="3172178"/>
                </a:cubicBezTo>
                <a:cubicBezTo>
                  <a:pt x="1277046" y="3165339"/>
                  <a:pt x="1255445" y="3154267"/>
                  <a:pt x="1232108" y="3149600"/>
                </a:cubicBezTo>
                <a:cubicBezTo>
                  <a:pt x="1213293" y="3145837"/>
                  <a:pt x="1194278" y="3142965"/>
                  <a:pt x="1175663" y="3138311"/>
                </a:cubicBezTo>
                <a:cubicBezTo>
                  <a:pt x="1164119" y="3135425"/>
                  <a:pt x="1153341" y="3129908"/>
                  <a:pt x="1141797" y="3127022"/>
                </a:cubicBezTo>
                <a:cubicBezTo>
                  <a:pt x="1123599" y="3122472"/>
                  <a:pt x="1072599" y="3116174"/>
                  <a:pt x="1051485" y="3104444"/>
                </a:cubicBezTo>
                <a:cubicBezTo>
                  <a:pt x="1027765" y="3091266"/>
                  <a:pt x="1008022" y="3071424"/>
                  <a:pt x="983752" y="3059289"/>
                </a:cubicBezTo>
                <a:cubicBezTo>
                  <a:pt x="968700" y="3051763"/>
                  <a:pt x="952867" y="3045630"/>
                  <a:pt x="938597" y="3036711"/>
                </a:cubicBezTo>
                <a:cubicBezTo>
                  <a:pt x="918132" y="3023920"/>
                  <a:pt x="883465" y="2992212"/>
                  <a:pt x="859574" y="2980267"/>
                </a:cubicBezTo>
                <a:cubicBezTo>
                  <a:pt x="848931" y="2974946"/>
                  <a:pt x="836997" y="2972741"/>
                  <a:pt x="825708" y="2968978"/>
                </a:cubicBezTo>
                <a:cubicBezTo>
                  <a:pt x="795604" y="2946400"/>
                  <a:pt x="762006" y="2927852"/>
                  <a:pt x="735397" y="2901244"/>
                </a:cubicBezTo>
                <a:cubicBezTo>
                  <a:pt x="724108" y="2889955"/>
                  <a:pt x="714609" y="2876533"/>
                  <a:pt x="701530" y="2867378"/>
                </a:cubicBezTo>
                <a:cubicBezTo>
                  <a:pt x="676676" y="2849980"/>
                  <a:pt x="648523" y="2837831"/>
                  <a:pt x="622508" y="2822222"/>
                </a:cubicBezTo>
                <a:cubicBezTo>
                  <a:pt x="610874" y="2815241"/>
                  <a:pt x="600275" y="2806624"/>
                  <a:pt x="588641" y="2799644"/>
                </a:cubicBezTo>
                <a:cubicBezTo>
                  <a:pt x="562626" y="2784035"/>
                  <a:pt x="534473" y="2771887"/>
                  <a:pt x="509619" y="2754489"/>
                </a:cubicBezTo>
                <a:cubicBezTo>
                  <a:pt x="470663" y="2727220"/>
                  <a:pt x="406104" y="2621273"/>
                  <a:pt x="396730" y="2607733"/>
                </a:cubicBezTo>
                <a:cubicBezTo>
                  <a:pt x="339019" y="2524373"/>
                  <a:pt x="423627" y="2638532"/>
                  <a:pt x="317708" y="2506133"/>
                </a:cubicBezTo>
                <a:cubicBezTo>
                  <a:pt x="290906" y="2472630"/>
                  <a:pt x="238685" y="2404533"/>
                  <a:pt x="238685" y="2404533"/>
                </a:cubicBezTo>
                <a:cubicBezTo>
                  <a:pt x="227329" y="2370463"/>
                  <a:pt x="221019" y="2349323"/>
                  <a:pt x="204819" y="2314222"/>
                </a:cubicBezTo>
                <a:cubicBezTo>
                  <a:pt x="190715" y="2283663"/>
                  <a:pt x="172724" y="2254930"/>
                  <a:pt x="159663" y="2223911"/>
                </a:cubicBezTo>
                <a:cubicBezTo>
                  <a:pt x="91737" y="2062586"/>
                  <a:pt x="130209" y="2151249"/>
                  <a:pt x="103219" y="2043289"/>
                </a:cubicBezTo>
                <a:cubicBezTo>
                  <a:pt x="96575" y="2016712"/>
                  <a:pt x="88513" y="1990506"/>
                  <a:pt x="80641" y="1964267"/>
                </a:cubicBezTo>
                <a:cubicBezTo>
                  <a:pt x="77222" y="1952869"/>
                  <a:pt x="72483" y="1941880"/>
                  <a:pt x="69352" y="1930400"/>
                </a:cubicBezTo>
                <a:cubicBezTo>
                  <a:pt x="54656" y="1876516"/>
                  <a:pt x="41966" y="1827447"/>
                  <a:pt x="35485" y="1772356"/>
                </a:cubicBezTo>
                <a:cubicBezTo>
                  <a:pt x="17498" y="1619462"/>
                  <a:pt x="38950" y="1692437"/>
                  <a:pt x="12908" y="1614311"/>
                </a:cubicBezTo>
                <a:cubicBezTo>
                  <a:pt x="-4932" y="1418075"/>
                  <a:pt x="-3662" y="1492603"/>
                  <a:pt x="12908" y="1219200"/>
                </a:cubicBezTo>
                <a:cubicBezTo>
                  <a:pt x="14969" y="1185187"/>
                  <a:pt x="19971" y="1151412"/>
                  <a:pt x="24197" y="1117600"/>
                </a:cubicBezTo>
                <a:cubicBezTo>
                  <a:pt x="28898" y="1079989"/>
                  <a:pt x="34152" y="1031288"/>
                  <a:pt x="46774" y="993422"/>
                </a:cubicBezTo>
                <a:cubicBezTo>
                  <a:pt x="53182" y="974198"/>
                  <a:pt x="62237" y="955952"/>
                  <a:pt x="69352" y="936978"/>
                </a:cubicBezTo>
                <a:cubicBezTo>
                  <a:pt x="73530" y="925836"/>
                  <a:pt x="76222" y="914160"/>
                  <a:pt x="80641" y="903111"/>
                </a:cubicBezTo>
                <a:cubicBezTo>
                  <a:pt x="91284" y="876503"/>
                  <a:pt x="103865" y="850697"/>
                  <a:pt x="114508" y="824089"/>
                </a:cubicBezTo>
                <a:cubicBezTo>
                  <a:pt x="133437" y="776766"/>
                  <a:pt x="118381" y="786855"/>
                  <a:pt x="159663" y="733778"/>
                </a:cubicBezTo>
                <a:cubicBezTo>
                  <a:pt x="172732" y="716975"/>
                  <a:pt x="191668" y="705360"/>
                  <a:pt x="204819" y="688622"/>
                </a:cubicBezTo>
                <a:cubicBezTo>
                  <a:pt x="233197" y="652504"/>
                  <a:pt x="257696" y="613499"/>
                  <a:pt x="283841" y="575733"/>
                </a:cubicBezTo>
                <a:cubicBezTo>
                  <a:pt x="364661" y="458993"/>
                  <a:pt x="186234" y="702116"/>
                  <a:pt x="408019" y="406400"/>
                </a:cubicBezTo>
                <a:cubicBezTo>
                  <a:pt x="419308" y="391348"/>
                  <a:pt x="425751" y="370924"/>
                  <a:pt x="441885" y="361244"/>
                </a:cubicBezTo>
                <a:cubicBezTo>
                  <a:pt x="491618" y="331405"/>
                  <a:pt x="500366" y="328790"/>
                  <a:pt x="543485" y="293511"/>
                </a:cubicBezTo>
                <a:cubicBezTo>
                  <a:pt x="570336" y="271542"/>
                  <a:pt x="594277" y="245943"/>
                  <a:pt x="622508" y="225778"/>
                </a:cubicBezTo>
                <a:cubicBezTo>
                  <a:pt x="647195" y="208144"/>
                  <a:pt x="674897" y="195150"/>
                  <a:pt x="701530" y="180622"/>
                </a:cubicBezTo>
                <a:cubicBezTo>
                  <a:pt x="728874" y="165707"/>
                  <a:pt x="750841" y="154184"/>
                  <a:pt x="780552" y="146756"/>
                </a:cubicBezTo>
                <a:cubicBezTo>
                  <a:pt x="799167" y="142103"/>
                  <a:pt x="818301" y="139782"/>
                  <a:pt x="836997" y="135467"/>
                </a:cubicBezTo>
                <a:cubicBezTo>
                  <a:pt x="909270" y="118788"/>
                  <a:pt x="929413" y="113750"/>
                  <a:pt x="995041" y="90311"/>
                </a:cubicBezTo>
                <a:cubicBezTo>
                  <a:pt x="1023199" y="80254"/>
                  <a:pt x="1117353" y="42800"/>
                  <a:pt x="1153085" y="33867"/>
                </a:cubicBezTo>
                <a:cubicBezTo>
                  <a:pt x="1183189" y="26341"/>
                  <a:pt x="1212367" y="11289"/>
                  <a:pt x="1243397" y="11289"/>
                </a:cubicBezTo>
                <a:lnTo>
                  <a:pt x="1322419" y="0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902084" y="2919134"/>
            <a:ext cx="4921955" cy="3002845"/>
          </a:xfrm>
          <a:custGeom>
            <a:avLst/>
            <a:gdLst>
              <a:gd name="connsiteX0" fmla="*/ 3826933 w 4921955"/>
              <a:gd name="connsiteY0" fmla="*/ 101600 h 3002845"/>
              <a:gd name="connsiteX1" fmla="*/ 3826933 w 4921955"/>
              <a:gd name="connsiteY1" fmla="*/ 101600 h 3002845"/>
              <a:gd name="connsiteX2" fmla="*/ 3725333 w 4921955"/>
              <a:gd name="connsiteY2" fmla="*/ 79022 h 3002845"/>
              <a:gd name="connsiteX3" fmla="*/ 3499555 w 4921955"/>
              <a:gd name="connsiteY3" fmla="*/ 101600 h 3002845"/>
              <a:gd name="connsiteX4" fmla="*/ 3364089 w 4921955"/>
              <a:gd name="connsiteY4" fmla="*/ 112889 h 3002845"/>
              <a:gd name="connsiteX5" fmla="*/ 3149600 w 4921955"/>
              <a:gd name="connsiteY5" fmla="*/ 146756 h 3002845"/>
              <a:gd name="connsiteX6" fmla="*/ 3093155 w 4921955"/>
              <a:gd name="connsiteY6" fmla="*/ 158045 h 3002845"/>
              <a:gd name="connsiteX7" fmla="*/ 3014133 w 4921955"/>
              <a:gd name="connsiteY7" fmla="*/ 180622 h 3002845"/>
              <a:gd name="connsiteX8" fmla="*/ 2878666 w 4921955"/>
              <a:gd name="connsiteY8" fmla="*/ 214489 h 3002845"/>
              <a:gd name="connsiteX9" fmla="*/ 2844800 w 4921955"/>
              <a:gd name="connsiteY9" fmla="*/ 225778 h 3002845"/>
              <a:gd name="connsiteX10" fmla="*/ 2777066 w 4921955"/>
              <a:gd name="connsiteY10" fmla="*/ 259645 h 3002845"/>
              <a:gd name="connsiteX11" fmla="*/ 2743200 w 4921955"/>
              <a:gd name="connsiteY11" fmla="*/ 282222 h 3002845"/>
              <a:gd name="connsiteX12" fmla="*/ 2664177 w 4921955"/>
              <a:gd name="connsiteY12" fmla="*/ 327378 h 3002845"/>
              <a:gd name="connsiteX13" fmla="*/ 2641600 w 4921955"/>
              <a:gd name="connsiteY13" fmla="*/ 372534 h 3002845"/>
              <a:gd name="connsiteX14" fmla="*/ 2619022 w 4921955"/>
              <a:gd name="connsiteY14" fmla="*/ 406400 h 3002845"/>
              <a:gd name="connsiteX15" fmla="*/ 2573866 w 4921955"/>
              <a:gd name="connsiteY15" fmla="*/ 508000 h 3002845"/>
              <a:gd name="connsiteX16" fmla="*/ 2551289 w 4921955"/>
              <a:gd name="connsiteY16" fmla="*/ 620889 h 3002845"/>
              <a:gd name="connsiteX17" fmla="*/ 2517422 w 4921955"/>
              <a:gd name="connsiteY17" fmla="*/ 778934 h 3002845"/>
              <a:gd name="connsiteX18" fmla="*/ 2494844 w 4921955"/>
              <a:gd name="connsiteY18" fmla="*/ 880534 h 3002845"/>
              <a:gd name="connsiteX19" fmla="*/ 2483555 w 4921955"/>
              <a:gd name="connsiteY19" fmla="*/ 914400 h 3002845"/>
              <a:gd name="connsiteX20" fmla="*/ 2438400 w 4921955"/>
              <a:gd name="connsiteY20" fmla="*/ 1061156 h 3002845"/>
              <a:gd name="connsiteX21" fmla="*/ 2427111 w 4921955"/>
              <a:gd name="connsiteY21" fmla="*/ 1095022 h 3002845"/>
              <a:gd name="connsiteX22" fmla="*/ 2359377 w 4921955"/>
              <a:gd name="connsiteY22" fmla="*/ 1140178 h 3002845"/>
              <a:gd name="connsiteX23" fmla="*/ 2291644 w 4921955"/>
              <a:gd name="connsiteY23" fmla="*/ 1162756 h 3002845"/>
              <a:gd name="connsiteX24" fmla="*/ 2156177 w 4921955"/>
              <a:gd name="connsiteY24" fmla="*/ 1253067 h 3002845"/>
              <a:gd name="connsiteX25" fmla="*/ 2122311 w 4921955"/>
              <a:gd name="connsiteY25" fmla="*/ 1275645 h 3002845"/>
              <a:gd name="connsiteX26" fmla="*/ 2088444 w 4921955"/>
              <a:gd name="connsiteY26" fmla="*/ 1286934 h 3002845"/>
              <a:gd name="connsiteX27" fmla="*/ 2009422 w 4921955"/>
              <a:gd name="connsiteY27" fmla="*/ 1332089 h 3002845"/>
              <a:gd name="connsiteX28" fmla="*/ 1941689 w 4921955"/>
              <a:gd name="connsiteY28" fmla="*/ 1354667 h 3002845"/>
              <a:gd name="connsiteX29" fmla="*/ 1907822 w 4921955"/>
              <a:gd name="connsiteY29" fmla="*/ 1365956 h 3002845"/>
              <a:gd name="connsiteX30" fmla="*/ 1873955 w 4921955"/>
              <a:gd name="connsiteY30" fmla="*/ 1377245 h 3002845"/>
              <a:gd name="connsiteX31" fmla="*/ 1761066 w 4921955"/>
              <a:gd name="connsiteY31" fmla="*/ 1399822 h 3002845"/>
              <a:gd name="connsiteX32" fmla="*/ 1715911 w 4921955"/>
              <a:gd name="connsiteY32" fmla="*/ 1411111 h 3002845"/>
              <a:gd name="connsiteX33" fmla="*/ 1569155 w 4921955"/>
              <a:gd name="connsiteY33" fmla="*/ 1422400 h 3002845"/>
              <a:gd name="connsiteX34" fmla="*/ 587022 w 4921955"/>
              <a:gd name="connsiteY34" fmla="*/ 1411111 h 3002845"/>
              <a:gd name="connsiteX35" fmla="*/ 338666 w 4921955"/>
              <a:gd name="connsiteY35" fmla="*/ 1411111 h 3002845"/>
              <a:gd name="connsiteX36" fmla="*/ 270933 w 4921955"/>
              <a:gd name="connsiteY36" fmla="*/ 1433689 h 3002845"/>
              <a:gd name="connsiteX37" fmla="*/ 237066 w 4921955"/>
              <a:gd name="connsiteY37" fmla="*/ 1444978 h 3002845"/>
              <a:gd name="connsiteX38" fmla="*/ 203200 w 4921955"/>
              <a:gd name="connsiteY38" fmla="*/ 1478845 h 3002845"/>
              <a:gd name="connsiteX39" fmla="*/ 169333 w 4921955"/>
              <a:gd name="connsiteY39" fmla="*/ 1501422 h 3002845"/>
              <a:gd name="connsiteX40" fmla="*/ 146755 w 4921955"/>
              <a:gd name="connsiteY40" fmla="*/ 1535289 h 3002845"/>
              <a:gd name="connsiteX41" fmla="*/ 56444 w 4921955"/>
              <a:gd name="connsiteY41" fmla="*/ 1648178 h 3002845"/>
              <a:gd name="connsiteX42" fmla="*/ 33866 w 4921955"/>
              <a:gd name="connsiteY42" fmla="*/ 1715911 h 3002845"/>
              <a:gd name="connsiteX43" fmla="*/ 22577 w 4921955"/>
              <a:gd name="connsiteY43" fmla="*/ 1749778 h 3002845"/>
              <a:gd name="connsiteX44" fmla="*/ 11289 w 4921955"/>
              <a:gd name="connsiteY44" fmla="*/ 2178756 h 3002845"/>
              <a:gd name="connsiteX45" fmla="*/ 0 w 4921955"/>
              <a:gd name="connsiteY45" fmla="*/ 2404534 h 3002845"/>
              <a:gd name="connsiteX46" fmla="*/ 11289 w 4921955"/>
              <a:gd name="connsiteY46" fmla="*/ 2438400 h 3002845"/>
              <a:gd name="connsiteX47" fmla="*/ 56444 w 4921955"/>
              <a:gd name="connsiteY47" fmla="*/ 2506134 h 3002845"/>
              <a:gd name="connsiteX48" fmla="*/ 79022 w 4921955"/>
              <a:gd name="connsiteY48" fmla="*/ 2540000 h 3002845"/>
              <a:gd name="connsiteX49" fmla="*/ 112889 w 4921955"/>
              <a:gd name="connsiteY49" fmla="*/ 2562578 h 3002845"/>
              <a:gd name="connsiteX50" fmla="*/ 191911 w 4921955"/>
              <a:gd name="connsiteY50" fmla="*/ 2619022 h 3002845"/>
              <a:gd name="connsiteX51" fmla="*/ 237066 w 4921955"/>
              <a:gd name="connsiteY51" fmla="*/ 2641600 h 3002845"/>
              <a:gd name="connsiteX52" fmla="*/ 270933 w 4921955"/>
              <a:gd name="connsiteY52" fmla="*/ 2664178 h 3002845"/>
              <a:gd name="connsiteX53" fmla="*/ 338666 w 4921955"/>
              <a:gd name="connsiteY53" fmla="*/ 2686756 h 3002845"/>
              <a:gd name="connsiteX54" fmla="*/ 372533 w 4921955"/>
              <a:gd name="connsiteY54" fmla="*/ 2709334 h 3002845"/>
              <a:gd name="connsiteX55" fmla="*/ 417689 w 4921955"/>
              <a:gd name="connsiteY55" fmla="*/ 2720622 h 3002845"/>
              <a:gd name="connsiteX56" fmla="*/ 541866 w 4921955"/>
              <a:gd name="connsiteY56" fmla="*/ 2754489 h 3002845"/>
              <a:gd name="connsiteX57" fmla="*/ 609600 w 4921955"/>
              <a:gd name="connsiteY57" fmla="*/ 2765778 h 3002845"/>
              <a:gd name="connsiteX58" fmla="*/ 688622 w 4921955"/>
              <a:gd name="connsiteY58" fmla="*/ 2799645 h 3002845"/>
              <a:gd name="connsiteX59" fmla="*/ 756355 w 4921955"/>
              <a:gd name="connsiteY59" fmla="*/ 2822222 h 3002845"/>
              <a:gd name="connsiteX60" fmla="*/ 801511 w 4921955"/>
              <a:gd name="connsiteY60" fmla="*/ 2833511 h 3002845"/>
              <a:gd name="connsiteX61" fmla="*/ 925689 w 4921955"/>
              <a:gd name="connsiteY61" fmla="*/ 2856089 h 3002845"/>
              <a:gd name="connsiteX62" fmla="*/ 1038577 w 4921955"/>
              <a:gd name="connsiteY62" fmla="*/ 2889956 h 3002845"/>
              <a:gd name="connsiteX63" fmla="*/ 1196622 w 4921955"/>
              <a:gd name="connsiteY63" fmla="*/ 2912534 h 3002845"/>
              <a:gd name="connsiteX64" fmla="*/ 1343377 w 4921955"/>
              <a:gd name="connsiteY64" fmla="*/ 2935111 h 3002845"/>
              <a:gd name="connsiteX65" fmla="*/ 1411111 w 4921955"/>
              <a:gd name="connsiteY65" fmla="*/ 2946400 h 3002845"/>
              <a:gd name="connsiteX66" fmla="*/ 1456266 w 4921955"/>
              <a:gd name="connsiteY66" fmla="*/ 2957689 h 3002845"/>
              <a:gd name="connsiteX67" fmla="*/ 1636889 w 4921955"/>
              <a:gd name="connsiteY67" fmla="*/ 2968978 h 3002845"/>
              <a:gd name="connsiteX68" fmla="*/ 1885244 w 4921955"/>
              <a:gd name="connsiteY68" fmla="*/ 2991556 h 3002845"/>
              <a:gd name="connsiteX69" fmla="*/ 2020711 w 4921955"/>
              <a:gd name="connsiteY69" fmla="*/ 3002845 h 3002845"/>
              <a:gd name="connsiteX70" fmla="*/ 2246489 w 4921955"/>
              <a:gd name="connsiteY70" fmla="*/ 2991556 h 3002845"/>
              <a:gd name="connsiteX71" fmla="*/ 2709333 w 4921955"/>
              <a:gd name="connsiteY71" fmla="*/ 2980267 h 3002845"/>
              <a:gd name="connsiteX72" fmla="*/ 3025422 w 4921955"/>
              <a:gd name="connsiteY72" fmla="*/ 2968978 h 3002845"/>
              <a:gd name="connsiteX73" fmla="*/ 3127022 w 4921955"/>
              <a:gd name="connsiteY73" fmla="*/ 2946400 h 3002845"/>
              <a:gd name="connsiteX74" fmla="*/ 3228622 w 4921955"/>
              <a:gd name="connsiteY74" fmla="*/ 2935111 h 3002845"/>
              <a:gd name="connsiteX75" fmla="*/ 3330222 w 4921955"/>
              <a:gd name="connsiteY75" fmla="*/ 2912534 h 3002845"/>
              <a:gd name="connsiteX76" fmla="*/ 3397955 w 4921955"/>
              <a:gd name="connsiteY76" fmla="*/ 2901245 h 3002845"/>
              <a:gd name="connsiteX77" fmla="*/ 3635022 w 4921955"/>
              <a:gd name="connsiteY77" fmla="*/ 2878667 h 3002845"/>
              <a:gd name="connsiteX78" fmla="*/ 3714044 w 4921955"/>
              <a:gd name="connsiteY78" fmla="*/ 2856089 h 3002845"/>
              <a:gd name="connsiteX79" fmla="*/ 3804355 w 4921955"/>
              <a:gd name="connsiteY79" fmla="*/ 2833511 h 3002845"/>
              <a:gd name="connsiteX80" fmla="*/ 3849511 w 4921955"/>
              <a:gd name="connsiteY80" fmla="*/ 2799645 h 3002845"/>
              <a:gd name="connsiteX81" fmla="*/ 3894666 w 4921955"/>
              <a:gd name="connsiteY81" fmla="*/ 2777067 h 3002845"/>
              <a:gd name="connsiteX82" fmla="*/ 3951111 w 4921955"/>
              <a:gd name="connsiteY82" fmla="*/ 2731911 h 3002845"/>
              <a:gd name="connsiteX83" fmla="*/ 3984977 w 4921955"/>
              <a:gd name="connsiteY83" fmla="*/ 2709334 h 3002845"/>
              <a:gd name="connsiteX84" fmla="*/ 4109155 w 4921955"/>
              <a:gd name="connsiteY84" fmla="*/ 2630311 h 3002845"/>
              <a:gd name="connsiteX85" fmla="*/ 4244622 w 4921955"/>
              <a:gd name="connsiteY85" fmla="*/ 2540000 h 3002845"/>
              <a:gd name="connsiteX86" fmla="*/ 4289777 w 4921955"/>
              <a:gd name="connsiteY86" fmla="*/ 2517422 h 3002845"/>
              <a:gd name="connsiteX87" fmla="*/ 4368800 w 4921955"/>
              <a:gd name="connsiteY87" fmla="*/ 2460978 h 3002845"/>
              <a:gd name="connsiteX88" fmla="*/ 4413955 w 4921955"/>
              <a:gd name="connsiteY88" fmla="*/ 2438400 h 3002845"/>
              <a:gd name="connsiteX89" fmla="*/ 4549422 w 4921955"/>
              <a:gd name="connsiteY89" fmla="*/ 2336800 h 3002845"/>
              <a:gd name="connsiteX90" fmla="*/ 4583289 w 4921955"/>
              <a:gd name="connsiteY90" fmla="*/ 2314222 h 3002845"/>
              <a:gd name="connsiteX91" fmla="*/ 4617155 w 4921955"/>
              <a:gd name="connsiteY91" fmla="*/ 2257778 h 3002845"/>
              <a:gd name="connsiteX92" fmla="*/ 4718755 w 4921955"/>
              <a:gd name="connsiteY92" fmla="*/ 2111022 h 3002845"/>
              <a:gd name="connsiteX93" fmla="*/ 4730044 w 4921955"/>
              <a:gd name="connsiteY93" fmla="*/ 2077156 h 3002845"/>
              <a:gd name="connsiteX94" fmla="*/ 4786489 w 4921955"/>
              <a:gd name="connsiteY94" fmla="*/ 2009422 h 3002845"/>
              <a:gd name="connsiteX95" fmla="*/ 4820355 w 4921955"/>
              <a:gd name="connsiteY95" fmla="*/ 1930400 h 3002845"/>
              <a:gd name="connsiteX96" fmla="*/ 4831644 w 4921955"/>
              <a:gd name="connsiteY96" fmla="*/ 1896534 h 3002845"/>
              <a:gd name="connsiteX97" fmla="*/ 4854222 w 4921955"/>
              <a:gd name="connsiteY97" fmla="*/ 1817511 h 3002845"/>
              <a:gd name="connsiteX98" fmla="*/ 4865511 w 4921955"/>
              <a:gd name="connsiteY98" fmla="*/ 1783645 h 3002845"/>
              <a:gd name="connsiteX99" fmla="*/ 4899377 w 4921955"/>
              <a:gd name="connsiteY99" fmla="*/ 1670756 h 3002845"/>
              <a:gd name="connsiteX100" fmla="*/ 4910666 w 4921955"/>
              <a:gd name="connsiteY100" fmla="*/ 1524000 h 3002845"/>
              <a:gd name="connsiteX101" fmla="*/ 4921955 w 4921955"/>
              <a:gd name="connsiteY101" fmla="*/ 1411111 h 3002845"/>
              <a:gd name="connsiteX102" fmla="*/ 4910666 w 4921955"/>
              <a:gd name="connsiteY102" fmla="*/ 1241778 h 3002845"/>
              <a:gd name="connsiteX103" fmla="*/ 4899377 w 4921955"/>
              <a:gd name="connsiteY103" fmla="*/ 1106311 h 3002845"/>
              <a:gd name="connsiteX104" fmla="*/ 4865511 w 4921955"/>
              <a:gd name="connsiteY104" fmla="*/ 982134 h 3002845"/>
              <a:gd name="connsiteX105" fmla="*/ 4854222 w 4921955"/>
              <a:gd name="connsiteY105" fmla="*/ 914400 h 3002845"/>
              <a:gd name="connsiteX106" fmla="*/ 4842933 w 4921955"/>
              <a:gd name="connsiteY106" fmla="*/ 880534 h 3002845"/>
              <a:gd name="connsiteX107" fmla="*/ 4820355 w 4921955"/>
              <a:gd name="connsiteY107" fmla="*/ 801511 h 3002845"/>
              <a:gd name="connsiteX108" fmla="*/ 4786489 w 4921955"/>
              <a:gd name="connsiteY108" fmla="*/ 711200 h 3002845"/>
              <a:gd name="connsiteX109" fmla="*/ 4696177 w 4921955"/>
              <a:gd name="connsiteY109" fmla="*/ 496711 h 3002845"/>
              <a:gd name="connsiteX110" fmla="*/ 4605866 w 4921955"/>
              <a:gd name="connsiteY110" fmla="*/ 361245 h 3002845"/>
              <a:gd name="connsiteX111" fmla="*/ 4504266 w 4921955"/>
              <a:gd name="connsiteY111" fmla="*/ 259645 h 3002845"/>
              <a:gd name="connsiteX112" fmla="*/ 4380089 w 4921955"/>
              <a:gd name="connsiteY112" fmla="*/ 180622 h 3002845"/>
              <a:gd name="connsiteX113" fmla="*/ 4244622 w 4921955"/>
              <a:gd name="connsiteY113" fmla="*/ 90311 h 3002845"/>
              <a:gd name="connsiteX114" fmla="*/ 4176889 w 4921955"/>
              <a:gd name="connsiteY114" fmla="*/ 67734 h 3002845"/>
              <a:gd name="connsiteX115" fmla="*/ 4143022 w 4921955"/>
              <a:gd name="connsiteY115" fmla="*/ 56445 h 3002845"/>
              <a:gd name="connsiteX116" fmla="*/ 4109155 w 4921955"/>
              <a:gd name="connsiteY116" fmla="*/ 45156 h 3002845"/>
              <a:gd name="connsiteX117" fmla="*/ 4075289 w 4921955"/>
              <a:gd name="connsiteY117" fmla="*/ 22578 h 3002845"/>
              <a:gd name="connsiteX118" fmla="*/ 4018844 w 4921955"/>
              <a:gd name="connsiteY118" fmla="*/ 11289 h 3002845"/>
              <a:gd name="connsiteX119" fmla="*/ 3984977 w 4921955"/>
              <a:gd name="connsiteY119" fmla="*/ 0 h 3002845"/>
              <a:gd name="connsiteX120" fmla="*/ 3759200 w 4921955"/>
              <a:gd name="connsiteY120" fmla="*/ 33867 h 3002845"/>
              <a:gd name="connsiteX121" fmla="*/ 3725333 w 4921955"/>
              <a:gd name="connsiteY121" fmla="*/ 45156 h 3002845"/>
              <a:gd name="connsiteX122" fmla="*/ 3657600 w 4921955"/>
              <a:gd name="connsiteY122" fmla="*/ 56445 h 3002845"/>
              <a:gd name="connsiteX123" fmla="*/ 3623733 w 4921955"/>
              <a:gd name="connsiteY123" fmla="*/ 67734 h 3002845"/>
              <a:gd name="connsiteX124" fmla="*/ 3409244 w 4921955"/>
              <a:gd name="connsiteY124" fmla="*/ 101600 h 3002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4921955" h="3002845">
                <a:moveTo>
                  <a:pt x="3826933" y="101600"/>
                </a:moveTo>
                <a:lnTo>
                  <a:pt x="3826933" y="101600"/>
                </a:lnTo>
                <a:cubicBezTo>
                  <a:pt x="3793066" y="94074"/>
                  <a:pt x="3759990" y="80597"/>
                  <a:pt x="3725333" y="79022"/>
                </a:cubicBezTo>
                <a:cubicBezTo>
                  <a:pt x="3634065" y="74873"/>
                  <a:pt x="3582667" y="92851"/>
                  <a:pt x="3499555" y="101600"/>
                </a:cubicBezTo>
                <a:cubicBezTo>
                  <a:pt x="3454492" y="106344"/>
                  <a:pt x="3409244" y="109126"/>
                  <a:pt x="3364089" y="112889"/>
                </a:cubicBezTo>
                <a:cubicBezTo>
                  <a:pt x="3130359" y="159635"/>
                  <a:pt x="3366972" y="115703"/>
                  <a:pt x="3149600" y="146756"/>
                </a:cubicBezTo>
                <a:cubicBezTo>
                  <a:pt x="3130605" y="149470"/>
                  <a:pt x="3111770" y="153391"/>
                  <a:pt x="3093155" y="158045"/>
                </a:cubicBezTo>
                <a:cubicBezTo>
                  <a:pt x="3007069" y="179567"/>
                  <a:pt x="3119730" y="159503"/>
                  <a:pt x="3014133" y="180622"/>
                </a:cubicBezTo>
                <a:cubicBezTo>
                  <a:pt x="2900133" y="203421"/>
                  <a:pt x="2991813" y="176773"/>
                  <a:pt x="2878666" y="214489"/>
                </a:cubicBezTo>
                <a:cubicBezTo>
                  <a:pt x="2867377" y="218252"/>
                  <a:pt x="2854701" y="219177"/>
                  <a:pt x="2844800" y="225778"/>
                </a:cubicBezTo>
                <a:cubicBezTo>
                  <a:pt x="2747747" y="290480"/>
                  <a:pt x="2870539" y="212909"/>
                  <a:pt x="2777066" y="259645"/>
                </a:cubicBezTo>
                <a:cubicBezTo>
                  <a:pt x="2764931" y="265712"/>
                  <a:pt x="2754980" y="275491"/>
                  <a:pt x="2743200" y="282222"/>
                </a:cubicBezTo>
                <a:cubicBezTo>
                  <a:pt x="2642946" y="339510"/>
                  <a:pt x="2746684" y="272373"/>
                  <a:pt x="2664177" y="327378"/>
                </a:cubicBezTo>
                <a:cubicBezTo>
                  <a:pt x="2656651" y="342430"/>
                  <a:pt x="2649949" y="357923"/>
                  <a:pt x="2641600" y="372534"/>
                </a:cubicBezTo>
                <a:cubicBezTo>
                  <a:pt x="2634869" y="384314"/>
                  <a:pt x="2624532" y="394002"/>
                  <a:pt x="2619022" y="406400"/>
                </a:cubicBezTo>
                <a:cubicBezTo>
                  <a:pt x="2565285" y="527307"/>
                  <a:pt x="2624963" y="431357"/>
                  <a:pt x="2573866" y="508000"/>
                </a:cubicBezTo>
                <a:cubicBezTo>
                  <a:pt x="2551262" y="575813"/>
                  <a:pt x="2570747" y="510625"/>
                  <a:pt x="2551289" y="620889"/>
                </a:cubicBezTo>
                <a:cubicBezTo>
                  <a:pt x="2518483" y="806796"/>
                  <a:pt x="2540923" y="673178"/>
                  <a:pt x="2517422" y="778934"/>
                </a:cubicBezTo>
                <a:cubicBezTo>
                  <a:pt x="2505784" y="831306"/>
                  <a:pt x="2508609" y="832359"/>
                  <a:pt x="2494844" y="880534"/>
                </a:cubicBezTo>
                <a:cubicBezTo>
                  <a:pt x="2491575" y="891975"/>
                  <a:pt x="2486974" y="903003"/>
                  <a:pt x="2483555" y="914400"/>
                </a:cubicBezTo>
                <a:cubicBezTo>
                  <a:pt x="2439882" y="1059973"/>
                  <a:pt x="2482286" y="929496"/>
                  <a:pt x="2438400" y="1061156"/>
                </a:cubicBezTo>
                <a:cubicBezTo>
                  <a:pt x="2434637" y="1072445"/>
                  <a:pt x="2437012" y="1088421"/>
                  <a:pt x="2427111" y="1095022"/>
                </a:cubicBezTo>
                <a:cubicBezTo>
                  <a:pt x="2404533" y="1110074"/>
                  <a:pt x="2385120" y="1131597"/>
                  <a:pt x="2359377" y="1140178"/>
                </a:cubicBezTo>
                <a:cubicBezTo>
                  <a:pt x="2336799" y="1147704"/>
                  <a:pt x="2311446" y="1149555"/>
                  <a:pt x="2291644" y="1162756"/>
                </a:cubicBezTo>
                <a:lnTo>
                  <a:pt x="2156177" y="1253067"/>
                </a:lnTo>
                <a:cubicBezTo>
                  <a:pt x="2144888" y="1260593"/>
                  <a:pt x="2135182" y="1271355"/>
                  <a:pt x="2122311" y="1275645"/>
                </a:cubicBezTo>
                <a:cubicBezTo>
                  <a:pt x="2111022" y="1279408"/>
                  <a:pt x="2099087" y="1281612"/>
                  <a:pt x="2088444" y="1286934"/>
                </a:cubicBezTo>
                <a:cubicBezTo>
                  <a:pt x="2006983" y="1327663"/>
                  <a:pt x="2108377" y="1292506"/>
                  <a:pt x="2009422" y="1332089"/>
                </a:cubicBezTo>
                <a:cubicBezTo>
                  <a:pt x="1987325" y="1340928"/>
                  <a:pt x="1964267" y="1347141"/>
                  <a:pt x="1941689" y="1354667"/>
                </a:cubicBezTo>
                <a:lnTo>
                  <a:pt x="1907822" y="1365956"/>
                </a:lnTo>
                <a:cubicBezTo>
                  <a:pt x="1896533" y="1369719"/>
                  <a:pt x="1885624" y="1374911"/>
                  <a:pt x="1873955" y="1377245"/>
                </a:cubicBezTo>
                <a:cubicBezTo>
                  <a:pt x="1836325" y="1384771"/>
                  <a:pt x="1798295" y="1390515"/>
                  <a:pt x="1761066" y="1399822"/>
                </a:cubicBezTo>
                <a:cubicBezTo>
                  <a:pt x="1746014" y="1403585"/>
                  <a:pt x="1731320" y="1409298"/>
                  <a:pt x="1715911" y="1411111"/>
                </a:cubicBezTo>
                <a:cubicBezTo>
                  <a:pt x="1667184" y="1416844"/>
                  <a:pt x="1618074" y="1418637"/>
                  <a:pt x="1569155" y="1422400"/>
                </a:cubicBezTo>
                <a:lnTo>
                  <a:pt x="587022" y="1411111"/>
                </a:lnTo>
                <a:cubicBezTo>
                  <a:pt x="239917" y="1403646"/>
                  <a:pt x="1121604" y="1362177"/>
                  <a:pt x="338666" y="1411111"/>
                </a:cubicBezTo>
                <a:lnTo>
                  <a:pt x="270933" y="1433689"/>
                </a:lnTo>
                <a:lnTo>
                  <a:pt x="237066" y="1444978"/>
                </a:lnTo>
                <a:cubicBezTo>
                  <a:pt x="225777" y="1456267"/>
                  <a:pt x="215465" y="1468625"/>
                  <a:pt x="203200" y="1478845"/>
                </a:cubicBezTo>
                <a:cubicBezTo>
                  <a:pt x="192777" y="1487531"/>
                  <a:pt x="178927" y="1491828"/>
                  <a:pt x="169333" y="1501422"/>
                </a:cubicBezTo>
                <a:cubicBezTo>
                  <a:pt x="159739" y="1511016"/>
                  <a:pt x="155585" y="1524988"/>
                  <a:pt x="146755" y="1535289"/>
                </a:cubicBezTo>
                <a:cubicBezTo>
                  <a:pt x="113125" y="1574524"/>
                  <a:pt x="74257" y="1594741"/>
                  <a:pt x="56444" y="1648178"/>
                </a:cubicBezTo>
                <a:lnTo>
                  <a:pt x="33866" y="1715911"/>
                </a:lnTo>
                <a:lnTo>
                  <a:pt x="22577" y="1749778"/>
                </a:lnTo>
                <a:cubicBezTo>
                  <a:pt x="18814" y="1892771"/>
                  <a:pt x="16218" y="2035799"/>
                  <a:pt x="11289" y="2178756"/>
                </a:cubicBezTo>
                <a:cubicBezTo>
                  <a:pt x="8692" y="2254065"/>
                  <a:pt x="0" y="2329181"/>
                  <a:pt x="0" y="2404534"/>
                </a:cubicBezTo>
                <a:cubicBezTo>
                  <a:pt x="0" y="2416433"/>
                  <a:pt x="5510" y="2427998"/>
                  <a:pt x="11289" y="2438400"/>
                </a:cubicBezTo>
                <a:cubicBezTo>
                  <a:pt x="24467" y="2462120"/>
                  <a:pt x="41392" y="2483556"/>
                  <a:pt x="56444" y="2506134"/>
                </a:cubicBezTo>
                <a:cubicBezTo>
                  <a:pt x="63970" y="2517423"/>
                  <a:pt x="67733" y="2532474"/>
                  <a:pt x="79022" y="2540000"/>
                </a:cubicBezTo>
                <a:cubicBezTo>
                  <a:pt x="90311" y="2547526"/>
                  <a:pt x="101849" y="2554692"/>
                  <a:pt x="112889" y="2562578"/>
                </a:cubicBezTo>
                <a:cubicBezTo>
                  <a:pt x="137135" y="2579897"/>
                  <a:pt x="165294" y="2603812"/>
                  <a:pt x="191911" y="2619022"/>
                </a:cubicBezTo>
                <a:cubicBezTo>
                  <a:pt x="206522" y="2627371"/>
                  <a:pt x="222455" y="2633251"/>
                  <a:pt x="237066" y="2641600"/>
                </a:cubicBezTo>
                <a:cubicBezTo>
                  <a:pt x="248846" y="2648332"/>
                  <a:pt x="258535" y="2658668"/>
                  <a:pt x="270933" y="2664178"/>
                </a:cubicBezTo>
                <a:cubicBezTo>
                  <a:pt x="292681" y="2673844"/>
                  <a:pt x="318864" y="2673555"/>
                  <a:pt x="338666" y="2686756"/>
                </a:cubicBezTo>
                <a:cubicBezTo>
                  <a:pt x="349955" y="2694282"/>
                  <a:pt x="360062" y="2703990"/>
                  <a:pt x="372533" y="2709334"/>
                </a:cubicBezTo>
                <a:cubicBezTo>
                  <a:pt x="386794" y="2715446"/>
                  <a:pt x="402771" y="2716360"/>
                  <a:pt x="417689" y="2720622"/>
                </a:cubicBezTo>
                <a:cubicBezTo>
                  <a:pt x="503685" y="2745191"/>
                  <a:pt x="380836" y="2719982"/>
                  <a:pt x="541866" y="2754489"/>
                </a:cubicBezTo>
                <a:cubicBezTo>
                  <a:pt x="564247" y="2759285"/>
                  <a:pt x="587022" y="2762015"/>
                  <a:pt x="609600" y="2765778"/>
                </a:cubicBezTo>
                <a:cubicBezTo>
                  <a:pt x="663328" y="2801598"/>
                  <a:pt x="622353" y="2779765"/>
                  <a:pt x="688622" y="2799645"/>
                </a:cubicBezTo>
                <a:cubicBezTo>
                  <a:pt x="711417" y="2806483"/>
                  <a:pt x="733560" y="2815384"/>
                  <a:pt x="756355" y="2822222"/>
                </a:cubicBezTo>
                <a:cubicBezTo>
                  <a:pt x="771216" y="2826680"/>
                  <a:pt x="786365" y="2830145"/>
                  <a:pt x="801511" y="2833511"/>
                </a:cubicBezTo>
                <a:cubicBezTo>
                  <a:pt x="848848" y="2844030"/>
                  <a:pt x="876669" y="2847919"/>
                  <a:pt x="925689" y="2856089"/>
                </a:cubicBezTo>
                <a:cubicBezTo>
                  <a:pt x="959349" y="2867309"/>
                  <a:pt x="1008420" y="2884212"/>
                  <a:pt x="1038577" y="2889956"/>
                </a:cubicBezTo>
                <a:cubicBezTo>
                  <a:pt x="1090854" y="2899914"/>
                  <a:pt x="1144994" y="2899628"/>
                  <a:pt x="1196622" y="2912534"/>
                </a:cubicBezTo>
                <a:cubicBezTo>
                  <a:pt x="1284985" y="2934623"/>
                  <a:pt x="1204065" y="2916536"/>
                  <a:pt x="1343377" y="2935111"/>
                </a:cubicBezTo>
                <a:cubicBezTo>
                  <a:pt x="1366066" y="2938136"/>
                  <a:pt x="1388666" y="2941911"/>
                  <a:pt x="1411111" y="2946400"/>
                </a:cubicBezTo>
                <a:cubicBezTo>
                  <a:pt x="1426325" y="2949443"/>
                  <a:pt x="1440828" y="2956145"/>
                  <a:pt x="1456266" y="2957689"/>
                </a:cubicBezTo>
                <a:cubicBezTo>
                  <a:pt x="1516292" y="2963692"/>
                  <a:pt x="1576717" y="2964680"/>
                  <a:pt x="1636889" y="2968978"/>
                </a:cubicBezTo>
                <a:cubicBezTo>
                  <a:pt x="1792555" y="2980097"/>
                  <a:pt x="1741863" y="2978521"/>
                  <a:pt x="1885244" y="2991556"/>
                </a:cubicBezTo>
                <a:lnTo>
                  <a:pt x="2020711" y="3002845"/>
                </a:lnTo>
                <a:lnTo>
                  <a:pt x="2246489" y="2991556"/>
                </a:lnTo>
                <a:lnTo>
                  <a:pt x="2709333" y="2980267"/>
                </a:lnTo>
                <a:lnTo>
                  <a:pt x="3025422" y="2968978"/>
                </a:lnTo>
                <a:cubicBezTo>
                  <a:pt x="3058291" y="2960761"/>
                  <a:pt x="3093579" y="2951178"/>
                  <a:pt x="3127022" y="2946400"/>
                </a:cubicBezTo>
                <a:cubicBezTo>
                  <a:pt x="3160755" y="2941581"/>
                  <a:pt x="3194889" y="2939930"/>
                  <a:pt x="3228622" y="2935111"/>
                </a:cubicBezTo>
                <a:cubicBezTo>
                  <a:pt x="3297604" y="2925256"/>
                  <a:pt x="3268615" y="2924855"/>
                  <a:pt x="3330222" y="2912534"/>
                </a:cubicBezTo>
                <a:cubicBezTo>
                  <a:pt x="3352667" y="2908045"/>
                  <a:pt x="3375296" y="2904482"/>
                  <a:pt x="3397955" y="2901245"/>
                </a:cubicBezTo>
                <a:cubicBezTo>
                  <a:pt x="3499306" y="2886766"/>
                  <a:pt x="3518897" y="2887600"/>
                  <a:pt x="3635022" y="2878667"/>
                </a:cubicBezTo>
                <a:cubicBezTo>
                  <a:pt x="3716224" y="2851600"/>
                  <a:pt x="3614819" y="2884439"/>
                  <a:pt x="3714044" y="2856089"/>
                </a:cubicBezTo>
                <a:cubicBezTo>
                  <a:pt x="3795039" y="2832947"/>
                  <a:pt x="3689602" y="2856462"/>
                  <a:pt x="3804355" y="2833511"/>
                </a:cubicBezTo>
                <a:cubicBezTo>
                  <a:pt x="3819407" y="2822222"/>
                  <a:pt x="3833556" y="2809617"/>
                  <a:pt x="3849511" y="2799645"/>
                </a:cubicBezTo>
                <a:cubicBezTo>
                  <a:pt x="3863781" y="2790726"/>
                  <a:pt x="3880664" y="2786402"/>
                  <a:pt x="3894666" y="2777067"/>
                </a:cubicBezTo>
                <a:cubicBezTo>
                  <a:pt x="3914714" y="2763701"/>
                  <a:pt x="3931835" y="2746368"/>
                  <a:pt x="3951111" y="2731911"/>
                </a:cubicBezTo>
                <a:cubicBezTo>
                  <a:pt x="3961965" y="2723771"/>
                  <a:pt x="3974005" y="2717314"/>
                  <a:pt x="3984977" y="2709334"/>
                </a:cubicBezTo>
                <a:cubicBezTo>
                  <a:pt x="4090569" y="2632540"/>
                  <a:pt x="4037769" y="2654107"/>
                  <a:pt x="4109155" y="2630311"/>
                </a:cubicBezTo>
                <a:cubicBezTo>
                  <a:pt x="4168629" y="2585707"/>
                  <a:pt x="4164926" y="2586490"/>
                  <a:pt x="4244622" y="2540000"/>
                </a:cubicBezTo>
                <a:cubicBezTo>
                  <a:pt x="4259158" y="2531521"/>
                  <a:pt x="4275507" y="2526341"/>
                  <a:pt x="4289777" y="2517422"/>
                </a:cubicBezTo>
                <a:cubicBezTo>
                  <a:pt x="4354384" y="2477043"/>
                  <a:pt x="4313079" y="2492819"/>
                  <a:pt x="4368800" y="2460978"/>
                </a:cubicBezTo>
                <a:cubicBezTo>
                  <a:pt x="4383411" y="2452629"/>
                  <a:pt x="4400088" y="2447934"/>
                  <a:pt x="4413955" y="2438400"/>
                </a:cubicBezTo>
                <a:cubicBezTo>
                  <a:pt x="4460468" y="2406422"/>
                  <a:pt x="4502457" y="2368110"/>
                  <a:pt x="4549422" y="2336800"/>
                </a:cubicBezTo>
                <a:lnTo>
                  <a:pt x="4583289" y="2314222"/>
                </a:lnTo>
                <a:cubicBezTo>
                  <a:pt x="4594578" y="2295407"/>
                  <a:pt x="4604984" y="2276034"/>
                  <a:pt x="4617155" y="2257778"/>
                </a:cubicBezTo>
                <a:cubicBezTo>
                  <a:pt x="4650158" y="2208273"/>
                  <a:pt x="4687221" y="2161476"/>
                  <a:pt x="4718755" y="2111022"/>
                </a:cubicBezTo>
                <a:cubicBezTo>
                  <a:pt x="4725062" y="2100931"/>
                  <a:pt x="4723443" y="2087057"/>
                  <a:pt x="4730044" y="2077156"/>
                </a:cubicBezTo>
                <a:cubicBezTo>
                  <a:pt x="4746347" y="2052702"/>
                  <a:pt x="4767674" y="2032000"/>
                  <a:pt x="4786489" y="2009422"/>
                </a:cubicBezTo>
                <a:cubicBezTo>
                  <a:pt x="4812958" y="1930010"/>
                  <a:pt x="4778511" y="2028034"/>
                  <a:pt x="4820355" y="1930400"/>
                </a:cubicBezTo>
                <a:cubicBezTo>
                  <a:pt x="4825042" y="1919463"/>
                  <a:pt x="4828225" y="1907931"/>
                  <a:pt x="4831644" y="1896534"/>
                </a:cubicBezTo>
                <a:cubicBezTo>
                  <a:pt x="4839516" y="1870294"/>
                  <a:pt x="4846350" y="1843751"/>
                  <a:pt x="4854222" y="1817511"/>
                </a:cubicBezTo>
                <a:cubicBezTo>
                  <a:pt x="4857641" y="1806114"/>
                  <a:pt x="4862092" y="1795042"/>
                  <a:pt x="4865511" y="1783645"/>
                </a:cubicBezTo>
                <a:cubicBezTo>
                  <a:pt x="4904292" y="1654377"/>
                  <a:pt x="4873809" y="1747466"/>
                  <a:pt x="4899377" y="1670756"/>
                </a:cubicBezTo>
                <a:cubicBezTo>
                  <a:pt x="4903140" y="1621837"/>
                  <a:pt x="4906416" y="1572879"/>
                  <a:pt x="4910666" y="1524000"/>
                </a:cubicBezTo>
                <a:cubicBezTo>
                  <a:pt x="4913942" y="1486325"/>
                  <a:pt x="4921955" y="1448928"/>
                  <a:pt x="4921955" y="1411111"/>
                </a:cubicBezTo>
                <a:cubicBezTo>
                  <a:pt x="4921955" y="1354541"/>
                  <a:pt x="4914845" y="1298193"/>
                  <a:pt x="4910666" y="1241778"/>
                </a:cubicBezTo>
                <a:cubicBezTo>
                  <a:pt x="4907319" y="1196590"/>
                  <a:pt x="4906098" y="1151122"/>
                  <a:pt x="4899377" y="1106311"/>
                </a:cubicBezTo>
                <a:cubicBezTo>
                  <a:pt x="4892431" y="1060006"/>
                  <a:pt x="4879512" y="1024135"/>
                  <a:pt x="4865511" y="982134"/>
                </a:cubicBezTo>
                <a:cubicBezTo>
                  <a:pt x="4861748" y="959556"/>
                  <a:pt x="4859187" y="936744"/>
                  <a:pt x="4854222" y="914400"/>
                </a:cubicBezTo>
                <a:cubicBezTo>
                  <a:pt x="4851641" y="902784"/>
                  <a:pt x="4846352" y="891931"/>
                  <a:pt x="4842933" y="880534"/>
                </a:cubicBezTo>
                <a:cubicBezTo>
                  <a:pt x="4835061" y="854294"/>
                  <a:pt x="4826999" y="828088"/>
                  <a:pt x="4820355" y="801511"/>
                </a:cubicBezTo>
                <a:cubicBezTo>
                  <a:pt x="4800825" y="723393"/>
                  <a:pt x="4823654" y="766951"/>
                  <a:pt x="4786489" y="711200"/>
                </a:cubicBezTo>
                <a:cubicBezTo>
                  <a:pt x="4750041" y="583633"/>
                  <a:pt x="4776163" y="656683"/>
                  <a:pt x="4696177" y="496711"/>
                </a:cubicBezTo>
                <a:cubicBezTo>
                  <a:pt x="4664802" y="433960"/>
                  <a:pt x="4665741" y="429104"/>
                  <a:pt x="4605866" y="361245"/>
                </a:cubicBezTo>
                <a:cubicBezTo>
                  <a:pt x="4574178" y="325332"/>
                  <a:pt x="4545335" y="284287"/>
                  <a:pt x="4504266" y="259645"/>
                </a:cubicBezTo>
                <a:cubicBezTo>
                  <a:pt x="4463176" y="234991"/>
                  <a:pt x="4418314" y="209290"/>
                  <a:pt x="4380089" y="180622"/>
                </a:cubicBezTo>
                <a:cubicBezTo>
                  <a:pt x="4345961" y="155027"/>
                  <a:pt x="4276495" y="100935"/>
                  <a:pt x="4244622" y="90311"/>
                </a:cubicBezTo>
                <a:lnTo>
                  <a:pt x="4176889" y="67734"/>
                </a:lnTo>
                <a:lnTo>
                  <a:pt x="4143022" y="56445"/>
                </a:lnTo>
                <a:lnTo>
                  <a:pt x="4109155" y="45156"/>
                </a:lnTo>
                <a:cubicBezTo>
                  <a:pt x="4097866" y="37630"/>
                  <a:pt x="4087993" y="27342"/>
                  <a:pt x="4075289" y="22578"/>
                </a:cubicBezTo>
                <a:cubicBezTo>
                  <a:pt x="4057323" y="15841"/>
                  <a:pt x="4037459" y="15943"/>
                  <a:pt x="4018844" y="11289"/>
                </a:cubicBezTo>
                <a:cubicBezTo>
                  <a:pt x="4007300" y="8403"/>
                  <a:pt x="3996266" y="3763"/>
                  <a:pt x="3984977" y="0"/>
                </a:cubicBezTo>
                <a:cubicBezTo>
                  <a:pt x="3868679" y="11630"/>
                  <a:pt x="3873884" y="7401"/>
                  <a:pt x="3759200" y="33867"/>
                </a:cubicBezTo>
                <a:cubicBezTo>
                  <a:pt x="3747605" y="36543"/>
                  <a:pt x="3736949" y="42575"/>
                  <a:pt x="3725333" y="45156"/>
                </a:cubicBezTo>
                <a:cubicBezTo>
                  <a:pt x="3702989" y="50121"/>
                  <a:pt x="3679944" y="51480"/>
                  <a:pt x="3657600" y="56445"/>
                </a:cubicBezTo>
                <a:cubicBezTo>
                  <a:pt x="3645984" y="59026"/>
                  <a:pt x="3623733" y="67734"/>
                  <a:pt x="3623733" y="67734"/>
                </a:cubicBezTo>
                <a:lnTo>
                  <a:pt x="3409244" y="10160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463210" y="2811643"/>
            <a:ext cx="1414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Application 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658848" y="3494372"/>
            <a:ext cx="1414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Application 2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Well designed servi</a:t>
            </a:r>
            <a:r>
              <a:rPr lang="en-US" dirty="0" smtClean="0"/>
              <a:t>ces may form part of multiple applications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495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you use Microservices?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Microservices are not a sliver bullet</a:t>
            </a:r>
          </a:p>
          <a:p>
            <a:pPr lvl="1"/>
            <a:r>
              <a:rPr lang="en-GB" dirty="0" smtClean="0"/>
              <a:t>Flexibility and resilience increase</a:t>
            </a:r>
          </a:p>
          <a:p>
            <a:pPr lvl="1"/>
            <a:r>
              <a:rPr lang="en-GB" dirty="0" smtClean="0">
                <a:solidFill>
                  <a:srgbClr val="002060"/>
                </a:solidFill>
              </a:rPr>
              <a:t>So does complexity</a:t>
            </a:r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Can </a:t>
            </a:r>
            <a:r>
              <a:rPr lang="en-US" dirty="0">
                <a:solidFill>
                  <a:srgbClr val="002060"/>
                </a:solidFill>
              </a:rPr>
              <a:t>you answer this question?</a:t>
            </a:r>
          </a:p>
          <a:p>
            <a:r>
              <a:rPr lang="en-US" i="1" dirty="0">
                <a:solidFill>
                  <a:srgbClr val="002060"/>
                </a:solidFill>
                <a:latin typeface="Century Schoolbook" panose="02040604050505020304" pitchFamily="18" charset="0"/>
              </a:rPr>
              <a:t>What is the end goal for the </a:t>
            </a:r>
            <a:r>
              <a:rPr lang="en-US" i="1" dirty="0" smtClean="0">
                <a:solidFill>
                  <a:srgbClr val="002060"/>
                </a:solidFill>
                <a:latin typeface="Century Schoolbook" panose="02040604050505020304" pitchFamily="18" charset="0"/>
              </a:rPr>
              <a:t>application?</a:t>
            </a:r>
            <a:endParaRPr lang="en-US" i="1" dirty="0">
              <a:solidFill>
                <a:srgbClr val="002060"/>
              </a:solidFill>
              <a:latin typeface="Century Schoolbook" panose="02040604050505020304" pitchFamily="18" charset="0"/>
            </a:endParaRPr>
          </a:p>
          <a:p>
            <a:pPr lvl="1"/>
            <a:r>
              <a:rPr lang="en-US" dirty="0"/>
              <a:t>The one that makes the added complexity </a:t>
            </a:r>
            <a:r>
              <a:rPr lang="en-US" dirty="0" smtClean="0"/>
              <a:t>worthwhile</a:t>
            </a:r>
          </a:p>
          <a:p>
            <a:pPr lvl="1"/>
            <a:endParaRPr lang="en-US" dirty="0"/>
          </a:p>
          <a:p>
            <a:r>
              <a:rPr lang="en-US" dirty="0"/>
              <a:t>Flexibility?</a:t>
            </a:r>
          </a:p>
          <a:p>
            <a:pPr lvl="1"/>
            <a:r>
              <a:rPr lang="en-US" dirty="0"/>
              <a:t>New systems needed </a:t>
            </a:r>
            <a:r>
              <a:rPr lang="en-US" dirty="0" smtClean="0"/>
              <a:t>where you </a:t>
            </a:r>
            <a:r>
              <a:rPr lang="en-US" dirty="0"/>
              <a:t>don't yet know you will need?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408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70817"/>
      </p:ext>
    </p:extLst>
  </p:cSld>
  <p:clrMapOvr>
    <a:masterClrMapping/>
  </p:clrMapOvr>
  <p:transition spd="slow">
    <p:wipe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Benefits of 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Small</a:t>
            </a:r>
          </a:p>
          <a:p>
            <a:pPr lvl="1"/>
            <a:r>
              <a:rPr lang="en-GB" dirty="0" smtClean="0"/>
              <a:t>Easier for  developers to understand and test</a:t>
            </a:r>
          </a:p>
          <a:p>
            <a:pPr lvl="1"/>
            <a:r>
              <a:rPr lang="en-GB" dirty="0" smtClean="0"/>
              <a:t>Less bottle necks with development environments</a:t>
            </a:r>
          </a:p>
          <a:p>
            <a:pPr lvl="1"/>
            <a:r>
              <a:rPr lang="en-GB" dirty="0" smtClean="0"/>
              <a:t>Rapid </a:t>
            </a:r>
            <a:r>
              <a:rPr lang="en-GB" dirty="0" err="1" smtClean="0"/>
              <a:t>startup</a:t>
            </a:r>
            <a:endParaRPr lang="en-GB" dirty="0" smtClean="0"/>
          </a:p>
          <a:p>
            <a:r>
              <a:rPr lang="en-GB" dirty="0" smtClean="0"/>
              <a:t>Independently deployable</a:t>
            </a:r>
          </a:p>
          <a:p>
            <a:r>
              <a:rPr lang="en-GB" dirty="0" smtClean="0"/>
              <a:t>Scalable development</a:t>
            </a:r>
          </a:p>
          <a:p>
            <a:pPr lvl="1"/>
            <a:r>
              <a:rPr lang="en-GB" dirty="0" smtClean="0"/>
              <a:t>Multiple teams build multiple services</a:t>
            </a:r>
          </a:p>
          <a:p>
            <a:r>
              <a:rPr lang="en-GB" dirty="0" smtClean="0"/>
              <a:t>Improved fault isolation</a:t>
            </a:r>
          </a:p>
          <a:p>
            <a:pPr lvl="1"/>
            <a:r>
              <a:rPr lang="en-GB" dirty="0" smtClean="0"/>
              <a:t>Single failing service should not cause the entire application to fail</a:t>
            </a:r>
          </a:p>
          <a:p>
            <a:r>
              <a:rPr lang="en-GB" dirty="0" smtClean="0"/>
              <a:t>Flexibility to build different parts of an application with different tool-sets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788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Disadvantages of 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Tool support for Microservices usually inferior to traditional development</a:t>
            </a:r>
          </a:p>
          <a:p>
            <a:r>
              <a:rPr lang="en-GB" dirty="0" smtClean="0"/>
              <a:t>Testing is more difficult</a:t>
            </a:r>
          </a:p>
          <a:p>
            <a:r>
              <a:rPr lang="en-GB" dirty="0" smtClean="0"/>
              <a:t>Service communication is an additional overhead</a:t>
            </a:r>
          </a:p>
          <a:p>
            <a:r>
              <a:rPr lang="en-GB" dirty="0" smtClean="0"/>
              <a:t>Additional challenges where use-cases span multiple services</a:t>
            </a:r>
          </a:p>
          <a:p>
            <a:pPr lvl="1"/>
            <a:r>
              <a:rPr lang="en-GB" dirty="0" smtClean="0"/>
              <a:t>Coordination between teams</a:t>
            </a:r>
          </a:p>
          <a:p>
            <a:pPr lvl="1"/>
            <a:r>
              <a:rPr lang="en-GB" dirty="0" smtClean="0"/>
              <a:t>Ensuring one service does not break another</a:t>
            </a:r>
          </a:p>
          <a:p>
            <a:pPr lvl="1"/>
            <a:r>
              <a:rPr lang="en-GB" dirty="0" smtClean="0"/>
              <a:t>Distributed transactions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340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Disadvantages of 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Complex deployment</a:t>
            </a:r>
          </a:p>
          <a:p>
            <a:pPr lvl="1"/>
            <a:r>
              <a:rPr lang="en-GB" dirty="0" smtClean="0"/>
              <a:t>Multiple services on multiple platforms must all be deployed correctly</a:t>
            </a:r>
          </a:p>
          <a:p>
            <a:r>
              <a:rPr lang="en-GB" dirty="0" smtClean="0"/>
              <a:t>Increased resource utilisation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017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Basics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r>
              <a:rPr lang="en-GB" dirty="0" smtClean="0"/>
              <a:t>Why Microservices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Microservice Principles</a:t>
            </a:r>
            <a:endParaRPr lang="en-GB" dirty="0"/>
          </a:p>
          <a:p>
            <a:r>
              <a:rPr lang="en-GB" dirty="0" smtClean="0"/>
              <a:t>Network Performance</a:t>
            </a:r>
          </a:p>
          <a:p>
            <a:r>
              <a:rPr lang="en-GB" dirty="0" smtClean="0"/>
              <a:t>Selecting Services</a:t>
            </a:r>
          </a:p>
          <a:p>
            <a:r>
              <a:rPr lang="en-GB" dirty="0" smtClean="0"/>
              <a:t>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6838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1" name="Rectangle 2"/>
          <p:cNvSpPr>
            <a:spLocks noGrp="1" noChangeArrowheads="1"/>
          </p:cNvSpPr>
          <p:nvPr>
            <p:ph type="title"/>
          </p:nvPr>
        </p:nvSpPr>
        <p:spPr>
          <a:xfrm>
            <a:off x="266822" y="2060848"/>
            <a:ext cx="8867578" cy="1612404"/>
          </a:xfrm>
        </p:spPr>
        <p:txBody>
          <a:bodyPr/>
          <a:lstStyle/>
          <a:p>
            <a:r>
              <a:rPr lang="en-GB" dirty="0"/>
              <a:t> 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Chapter 1: The State of Systems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8461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The following slide shows a selection of principles</a:t>
            </a:r>
          </a:p>
          <a:p>
            <a:pPr lvl="1"/>
            <a:r>
              <a:rPr lang="en-US" dirty="0"/>
              <a:t>These should be adhered to when creating microservices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Can you come up with a reason for each?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Can you think of any others?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696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840" y="250136"/>
            <a:ext cx="933450" cy="942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1" y="2780928"/>
            <a:ext cx="623795" cy="6653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0" y="3607334"/>
            <a:ext cx="623795" cy="66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81053"/>
      </p:ext>
    </p:extLst>
  </p:cSld>
  <p:clrMapOvr>
    <a:masterClrMapping/>
  </p:clrMapOvr>
  <p:transition spd="slow">
    <p:wipe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948" t="7208" r="14806" b="26790"/>
          <a:stretch/>
        </p:blipFill>
        <p:spPr>
          <a:xfrm>
            <a:off x="750029" y="1223860"/>
            <a:ext cx="7705852" cy="489654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14560"/>
            <a:ext cx="8291513" cy="1152000"/>
          </a:xfrm>
        </p:spPr>
        <p:txBody>
          <a:bodyPr/>
          <a:lstStyle/>
          <a:p>
            <a:r>
              <a:rPr lang="en-US" dirty="0"/>
              <a:t>Microservice </a:t>
            </a:r>
            <a:r>
              <a:rPr lang="en-US" dirty="0" smtClean="0"/>
              <a:t>Principles to Consider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237570"/>
      </p:ext>
    </p:extLst>
  </p:cSld>
  <p:clrMapOvr>
    <a:masterClrMapping/>
  </p:clrMapOvr>
  <p:transition spd="slow">
    <p:wipe dir="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Principles – Our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Isolating </a:t>
            </a:r>
            <a:r>
              <a:rPr lang="en-GB" dirty="0" smtClean="0"/>
              <a:t>Failures</a:t>
            </a:r>
          </a:p>
          <a:p>
            <a:pPr lvl="1"/>
            <a:r>
              <a:rPr lang="en-GB" dirty="0" smtClean="0"/>
              <a:t>Microservices should each run on their own machine</a:t>
            </a:r>
          </a:p>
          <a:p>
            <a:pPr lvl="2"/>
            <a:r>
              <a:rPr lang="en-GB" dirty="0" smtClean="0"/>
              <a:t>Physical server</a:t>
            </a:r>
          </a:p>
          <a:p>
            <a:pPr lvl="2"/>
            <a:r>
              <a:rPr lang="en-GB" dirty="0" smtClean="0"/>
              <a:t>Virtual machine</a:t>
            </a:r>
          </a:p>
          <a:p>
            <a:pPr lvl="2"/>
            <a:r>
              <a:rPr lang="en-GB" dirty="0" smtClean="0"/>
              <a:t>Container</a:t>
            </a:r>
          </a:p>
          <a:p>
            <a:pPr lvl="1"/>
            <a:r>
              <a:rPr lang="en-GB" dirty="0" smtClean="0"/>
              <a:t>If the service fails</a:t>
            </a:r>
          </a:p>
          <a:p>
            <a:pPr lvl="2"/>
            <a:r>
              <a:rPr lang="en-GB" dirty="0" smtClean="0"/>
              <a:t>It should not break others</a:t>
            </a:r>
          </a:p>
          <a:p>
            <a:r>
              <a:rPr lang="en-GB" dirty="0" smtClean="0"/>
              <a:t>User First</a:t>
            </a:r>
          </a:p>
          <a:p>
            <a:pPr lvl="1"/>
            <a:r>
              <a:rPr lang="en-GB" dirty="0" smtClean="0"/>
              <a:t>Service </a:t>
            </a:r>
            <a:r>
              <a:rPr lang="en-GB" dirty="0"/>
              <a:t>design should be driven for how the service will be used</a:t>
            </a:r>
          </a:p>
          <a:p>
            <a:pPr lvl="2"/>
            <a:r>
              <a:rPr lang="en-GB" dirty="0"/>
              <a:t>Not how it will be implemented</a:t>
            </a:r>
            <a:endParaRPr lang="en-US" dirty="0"/>
          </a:p>
          <a:p>
            <a:endParaRPr lang="en-GB" dirty="0" smtClean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488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Principles – Our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03440"/>
          </a:xfrm>
        </p:spPr>
        <p:txBody>
          <a:bodyPr/>
          <a:lstStyle/>
          <a:p>
            <a:r>
              <a:rPr lang="en-GB" dirty="0" smtClean="0"/>
              <a:t>Hide details of implementation</a:t>
            </a:r>
          </a:p>
          <a:p>
            <a:pPr lvl="1"/>
            <a:r>
              <a:rPr lang="en-GB" dirty="0" smtClean="0"/>
              <a:t>Consumers should only know how to interact with a service</a:t>
            </a:r>
          </a:p>
          <a:p>
            <a:pPr lvl="2"/>
            <a:r>
              <a:rPr lang="en-GB" dirty="0" smtClean="0"/>
              <a:t>Not how it is implemented</a:t>
            </a:r>
          </a:p>
          <a:p>
            <a:r>
              <a:rPr lang="en-GB" dirty="0" smtClean="0"/>
              <a:t>Automation</a:t>
            </a:r>
          </a:p>
          <a:p>
            <a:pPr lvl="1"/>
            <a:r>
              <a:rPr lang="en-GB" dirty="0" smtClean="0"/>
              <a:t>Wherever possible services should be deployed and operate without manual intervention</a:t>
            </a:r>
          </a:p>
          <a:p>
            <a:r>
              <a:rPr lang="en-GB" dirty="0" smtClean="0"/>
              <a:t>Model Business Domain</a:t>
            </a:r>
          </a:p>
          <a:p>
            <a:pPr lvl="1"/>
            <a:r>
              <a:rPr lang="en-GB" dirty="0" smtClean="0"/>
              <a:t>The closer services are to the business they are related to the more likely they are to work</a:t>
            </a:r>
          </a:p>
          <a:p>
            <a:r>
              <a:rPr lang="en-GB" dirty="0" smtClean="0"/>
              <a:t>Independently Deployable</a:t>
            </a:r>
          </a:p>
          <a:p>
            <a:pPr lvl="1"/>
            <a:r>
              <a:rPr lang="en-GB" dirty="0" smtClean="0"/>
              <a:t>Services should be loosely coupled so that they can be deployed individually without breaking the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65276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Principles – Our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Services should be observable or traceable</a:t>
            </a:r>
          </a:p>
          <a:p>
            <a:pPr lvl="1"/>
            <a:r>
              <a:rPr lang="en-GB" dirty="0" smtClean="0"/>
              <a:t>How else do we know what's happening?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1054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Big is a Microservice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Consider a retail web application</a:t>
            </a:r>
          </a:p>
          <a:p>
            <a:r>
              <a:rPr lang="en-GB" dirty="0" smtClean="0"/>
              <a:t>We could choose to implement "everything" as a microservice</a:t>
            </a:r>
          </a:p>
          <a:p>
            <a:r>
              <a:rPr lang="en-GB" dirty="0" smtClean="0"/>
              <a:t>Services</a:t>
            </a:r>
          </a:p>
          <a:p>
            <a:pPr lvl="1"/>
            <a:r>
              <a:rPr lang="en-GB" dirty="0" smtClean="0"/>
              <a:t>UI Builder</a:t>
            </a:r>
          </a:p>
          <a:p>
            <a:pPr lvl="1"/>
            <a:r>
              <a:rPr lang="en-GB" dirty="0" smtClean="0"/>
              <a:t>Cart Manager</a:t>
            </a:r>
          </a:p>
          <a:p>
            <a:pPr lvl="1"/>
            <a:r>
              <a:rPr lang="en-GB" dirty="0" smtClean="0"/>
              <a:t>Inventory</a:t>
            </a:r>
          </a:p>
          <a:p>
            <a:pPr lvl="1"/>
            <a:r>
              <a:rPr lang="en-GB" dirty="0" smtClean="0"/>
              <a:t>Orders</a:t>
            </a:r>
          </a:p>
          <a:p>
            <a:pPr lvl="1"/>
            <a:r>
              <a:rPr lang="en-GB" dirty="0" smtClean="0"/>
              <a:t>Accounts</a:t>
            </a:r>
          </a:p>
          <a:p>
            <a:pPr lvl="1"/>
            <a:r>
              <a:rPr lang="en-GB" dirty="0" smtClean="0"/>
              <a:t>Authentication</a:t>
            </a:r>
          </a:p>
          <a:p>
            <a:pPr lvl="1"/>
            <a:r>
              <a:rPr lang="en-GB" dirty="0" smtClean="0"/>
              <a:t>Search</a:t>
            </a:r>
          </a:p>
          <a:p>
            <a:pPr lvl="1"/>
            <a:r>
              <a:rPr lang="en-GB" dirty="0" smtClean="0"/>
              <a:t>Session Management</a:t>
            </a:r>
          </a:p>
          <a:p>
            <a:pPr lvl="1"/>
            <a:r>
              <a:rPr lang="en-GB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4111588" y="2780928"/>
            <a:ext cx="3816424" cy="864096"/>
          </a:xfrm>
          <a:prstGeom prst="wedgeRectCallout">
            <a:avLst>
              <a:gd name="adj1" fmla="val -70231"/>
              <a:gd name="adj2" fmla="val 72167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That's a lot of services do they all make sense?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4283968" y="4293096"/>
            <a:ext cx="3816424" cy="864096"/>
          </a:xfrm>
          <a:prstGeom prst="wedgeRectCallout">
            <a:avLst>
              <a:gd name="adj1" fmla="val -70231"/>
              <a:gd name="adj2" fmla="val 72167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Maybe we should make every class a microservice!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288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Big is a Microservice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Choosing services correctly is a challenge</a:t>
            </a:r>
          </a:p>
          <a:p>
            <a:pPr lvl="1"/>
            <a:r>
              <a:rPr lang="en-GB" dirty="0" smtClean="0"/>
              <a:t>Trading advantages and disadvantages</a:t>
            </a:r>
          </a:p>
          <a:p>
            <a:r>
              <a:rPr lang="en-GB" dirty="0" smtClean="0"/>
              <a:t>Two scenarios</a:t>
            </a:r>
          </a:p>
          <a:p>
            <a:pPr lvl="1"/>
            <a:r>
              <a:rPr lang="en-GB" dirty="0" smtClean="0"/>
              <a:t>Breaking up an existing monolithic application</a:t>
            </a:r>
          </a:p>
          <a:p>
            <a:pPr lvl="2"/>
            <a:r>
              <a:rPr lang="en-GB" dirty="0" smtClean="0"/>
              <a:t>To allow scaling</a:t>
            </a:r>
          </a:p>
          <a:p>
            <a:pPr lvl="1"/>
            <a:r>
              <a:rPr lang="en-GB" dirty="0" smtClean="0"/>
              <a:t>Building a new application</a:t>
            </a:r>
          </a:p>
          <a:p>
            <a:pPr lvl="2"/>
            <a:r>
              <a:rPr lang="en-GB" dirty="0" smtClean="0"/>
              <a:t>To provide flexibility and scalability if we need it!</a:t>
            </a:r>
          </a:p>
          <a:p>
            <a:r>
              <a:rPr lang="en-GB" dirty="0" smtClean="0"/>
              <a:t>Need to choose appropriate service boundaries</a:t>
            </a:r>
          </a:p>
          <a:p>
            <a:pPr lvl="1"/>
            <a:r>
              <a:rPr lang="en-GB" dirty="0" smtClean="0"/>
              <a:t>Uncle Bob's Single Responsibility Principle is a good start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682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Decomposing Applications into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Many different approaches</a:t>
            </a:r>
          </a:p>
          <a:p>
            <a:pPr lvl="1"/>
            <a:r>
              <a:rPr lang="en-GB" dirty="0" smtClean="0"/>
              <a:t>Domain driven design</a:t>
            </a:r>
          </a:p>
          <a:p>
            <a:pPr lvl="2"/>
            <a:r>
              <a:rPr lang="en-GB" dirty="0" smtClean="0"/>
              <a:t>Service per sub-domain</a:t>
            </a:r>
          </a:p>
          <a:p>
            <a:pPr lvl="1"/>
            <a:r>
              <a:rPr lang="en-GB" dirty="0" smtClean="0"/>
              <a:t>Decompose by business function</a:t>
            </a:r>
          </a:p>
          <a:p>
            <a:pPr lvl="2"/>
            <a:r>
              <a:rPr lang="en-GB" dirty="0" smtClean="0"/>
              <a:t>Service per function</a:t>
            </a:r>
          </a:p>
          <a:p>
            <a:pPr lvl="1"/>
            <a:r>
              <a:rPr lang="en-GB" dirty="0" smtClean="0"/>
              <a:t>Decompose by entity</a:t>
            </a:r>
          </a:p>
          <a:p>
            <a:pPr lvl="2"/>
            <a:r>
              <a:rPr lang="en-GB" dirty="0" smtClean="0"/>
              <a:t>Spot the noun and create a service to manage each entity</a:t>
            </a:r>
          </a:p>
          <a:p>
            <a:r>
              <a:rPr lang="en-GB" dirty="0" smtClean="0"/>
              <a:t>The different approaches often drive out similar 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22434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So: How Big </a:t>
            </a:r>
            <a:r>
              <a:rPr lang="en-GB" u="sng" dirty="0" smtClean="0"/>
              <a:t>is</a:t>
            </a:r>
            <a:r>
              <a:rPr lang="en-GB" dirty="0" smtClean="0"/>
              <a:t> a Microservice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confession: there is no right answer!</a:t>
            </a:r>
          </a:p>
          <a:p>
            <a:r>
              <a:rPr lang="en-GB" dirty="0" smtClean="0"/>
              <a:t>We need the Goldilocks solution!</a:t>
            </a:r>
          </a:p>
          <a:p>
            <a:r>
              <a:rPr lang="en-GB" dirty="0" smtClean="0"/>
              <a:t>A good starting point is</a:t>
            </a:r>
          </a:p>
          <a:p>
            <a:pPr lvl="1"/>
            <a:r>
              <a:rPr lang="en-GB" dirty="0" smtClean="0"/>
              <a:t>One business function = one service</a:t>
            </a:r>
          </a:p>
          <a:p>
            <a:pPr lvl="1"/>
            <a:r>
              <a:rPr lang="en-GB" dirty="0" smtClean="0"/>
              <a:t>One service = one business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993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Basics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r>
              <a:rPr lang="en-GB" dirty="0" smtClean="0"/>
              <a:t>Why Microservices</a:t>
            </a:r>
            <a:endParaRPr lang="en-GB" dirty="0"/>
          </a:p>
          <a:p>
            <a:r>
              <a:rPr lang="en-GB" dirty="0" smtClean="0"/>
              <a:t>Microservice Principles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Network Performance</a:t>
            </a:r>
          </a:p>
          <a:p>
            <a:r>
              <a:rPr lang="en-GB" dirty="0" smtClean="0"/>
              <a:t>Selecting Services</a:t>
            </a:r>
          </a:p>
          <a:p>
            <a:r>
              <a:rPr lang="en-GB" dirty="0" smtClean="0"/>
              <a:t>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1018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  <a:endParaRPr lang="en-GB" dirty="0"/>
          </a:p>
          <a:p>
            <a:pPr lvl="1"/>
            <a:r>
              <a:rPr lang="en-GB" dirty="0" smtClean="0"/>
              <a:t>The challenges of monolithic applications</a:t>
            </a:r>
            <a:endParaRPr lang="en-GB" dirty="0"/>
          </a:p>
          <a:p>
            <a:pPr lvl="1"/>
            <a:r>
              <a:rPr lang="en-GB" dirty="0" smtClean="0"/>
              <a:t>The limitations of an 'n' tier model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5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4110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Microservices and Network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does network performance effect</a:t>
            </a:r>
            <a:br>
              <a:rPr lang="en-GB" dirty="0" smtClean="0"/>
            </a:br>
            <a:r>
              <a:rPr lang="en-GB" dirty="0" smtClean="0"/>
              <a:t>microservice performance?</a:t>
            </a:r>
          </a:p>
          <a:p>
            <a:r>
              <a:rPr lang="en-GB" dirty="0" smtClean="0"/>
              <a:t>Should we worry?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575" y="840247"/>
            <a:ext cx="2381250" cy="238125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55576" y="3886200"/>
            <a:ext cx="7632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86531" y="4437112"/>
            <a:ext cx="7632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5576" y="4941168"/>
            <a:ext cx="7632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282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Virtualised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75448"/>
          </a:xfrm>
        </p:spPr>
        <p:txBody>
          <a:bodyPr/>
          <a:lstStyle/>
          <a:p>
            <a:r>
              <a:rPr lang="en-GB" dirty="0" smtClean="0"/>
              <a:t>Consider the case where each microservice runs in a separate virtual machine</a:t>
            </a:r>
          </a:p>
          <a:p>
            <a:r>
              <a:rPr lang="en-GB" dirty="0" smtClean="0"/>
              <a:t>Is this how network traffic flows?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23728" y="2626158"/>
            <a:ext cx="4464496" cy="252028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83768" y="2845630"/>
            <a:ext cx="1440160" cy="1728192"/>
          </a:xfrm>
          <a:prstGeom prst="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5117" y="282977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88024" y="2845630"/>
            <a:ext cx="1440160" cy="1728192"/>
          </a:xfrm>
          <a:prstGeom prst="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8024" y="282977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699792" y="3323551"/>
            <a:ext cx="936104" cy="879955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067998" y="3269748"/>
            <a:ext cx="936104" cy="879955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475656" y="5733256"/>
            <a:ext cx="6192688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2"/>
          </p:cNvCxnSpPr>
          <p:nvPr/>
        </p:nvCxnSpPr>
        <p:spPr>
          <a:xfrm>
            <a:off x="3203848" y="4573822"/>
            <a:ext cx="0" cy="11594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508104" y="4573822"/>
            <a:ext cx="0" cy="11594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18305" y="5349600"/>
            <a:ext cx="99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Network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841083" y="4784207"/>
            <a:ext cx="61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Host</a:t>
            </a:r>
            <a:endParaRPr lang="en-US" dirty="0"/>
          </a:p>
        </p:txBody>
      </p:sp>
      <p:sp>
        <p:nvSpPr>
          <p:cNvPr id="23" name="Left-Right Arrow 22"/>
          <p:cNvSpPr/>
          <p:nvPr/>
        </p:nvSpPr>
        <p:spPr>
          <a:xfrm rot="16200000">
            <a:off x="2910527" y="4923414"/>
            <a:ext cx="1008112" cy="367346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4" name="Left-Right Arrow 23"/>
          <p:cNvSpPr/>
          <p:nvPr/>
        </p:nvSpPr>
        <p:spPr>
          <a:xfrm>
            <a:off x="3563888" y="5333081"/>
            <a:ext cx="1440160" cy="367346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Left-Right Arrow 24"/>
          <p:cNvSpPr/>
          <p:nvPr/>
        </p:nvSpPr>
        <p:spPr>
          <a:xfrm rot="16200000">
            <a:off x="4716016" y="4962765"/>
            <a:ext cx="1008112" cy="367346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4796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Virtualised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75448"/>
          </a:xfrm>
        </p:spPr>
        <p:txBody>
          <a:bodyPr/>
          <a:lstStyle/>
          <a:p>
            <a:r>
              <a:rPr lang="en-GB" dirty="0" smtClean="0"/>
              <a:t>Or is it this?</a:t>
            </a:r>
          </a:p>
          <a:p>
            <a:r>
              <a:rPr lang="en-GB" dirty="0" smtClean="0"/>
              <a:t>Communication between virtual machines is not limited by network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23728" y="2626158"/>
            <a:ext cx="4464496" cy="252028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83768" y="2845630"/>
            <a:ext cx="1440160" cy="1728192"/>
          </a:xfrm>
          <a:prstGeom prst="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5117" y="282977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88024" y="2845630"/>
            <a:ext cx="1440160" cy="1728192"/>
          </a:xfrm>
          <a:prstGeom prst="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8024" y="282977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699792" y="3323551"/>
            <a:ext cx="936104" cy="879955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067998" y="3269748"/>
            <a:ext cx="936104" cy="879955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475656" y="5733256"/>
            <a:ext cx="6192688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2"/>
          </p:cNvCxnSpPr>
          <p:nvPr/>
        </p:nvCxnSpPr>
        <p:spPr>
          <a:xfrm>
            <a:off x="3203848" y="4573822"/>
            <a:ext cx="0" cy="11594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508104" y="4573822"/>
            <a:ext cx="0" cy="11594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18305" y="5349600"/>
            <a:ext cx="99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Network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841083" y="4784207"/>
            <a:ext cx="61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Host</a:t>
            </a:r>
            <a:endParaRPr lang="en-US" dirty="0"/>
          </a:p>
        </p:txBody>
      </p:sp>
      <p:sp>
        <p:nvSpPr>
          <p:cNvPr id="18" name="Left-Right Arrow 17"/>
          <p:cNvSpPr/>
          <p:nvPr/>
        </p:nvSpPr>
        <p:spPr>
          <a:xfrm>
            <a:off x="3859808" y="4041668"/>
            <a:ext cx="1008112" cy="367346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1903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Software Defined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Cloud providers virtualise almost all network infrastructure</a:t>
            </a:r>
          </a:p>
          <a:p>
            <a:r>
              <a:rPr lang="en-GB" dirty="0" smtClean="0"/>
              <a:t>Allows network configurations to be defined by software</a:t>
            </a:r>
          </a:p>
          <a:p>
            <a:pPr lvl="1"/>
            <a:r>
              <a:rPr lang="en-GB" dirty="0" smtClean="0"/>
              <a:t>On demand</a:t>
            </a:r>
          </a:p>
          <a:p>
            <a:r>
              <a:rPr lang="en-GB" dirty="0" smtClean="0"/>
              <a:t>An additional benefit is performance</a:t>
            </a:r>
          </a:p>
          <a:p>
            <a:pPr lvl="1"/>
            <a:r>
              <a:rPr lang="en-GB" dirty="0" smtClean="0"/>
              <a:t>Virtual networks are usually massively faster than physical ones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But: any microservice will be slower than invoking local code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944" y="3886200"/>
            <a:ext cx="190500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18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Basics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r>
              <a:rPr lang="en-GB" dirty="0" smtClean="0"/>
              <a:t>Why Microservices</a:t>
            </a:r>
            <a:endParaRPr lang="en-GB" dirty="0"/>
          </a:p>
          <a:p>
            <a:r>
              <a:rPr lang="en-GB" dirty="0" smtClean="0"/>
              <a:t>Microservice Principles</a:t>
            </a:r>
            <a:endParaRPr lang="en-GB" dirty="0"/>
          </a:p>
          <a:p>
            <a:r>
              <a:rPr lang="en-GB" dirty="0" smtClean="0"/>
              <a:t>Network Performance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Selecting Services</a:t>
            </a:r>
          </a:p>
          <a:p>
            <a:r>
              <a:rPr lang="en-GB" dirty="0" smtClean="0"/>
              <a:t>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518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Identifying 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Greatest benefits are achieved when services form part of an architecture</a:t>
            </a:r>
          </a:p>
          <a:p>
            <a:pPr lvl="1"/>
            <a:r>
              <a:rPr lang="en-GB" dirty="0" smtClean="0"/>
              <a:t>Should be well understood</a:t>
            </a:r>
          </a:p>
          <a:p>
            <a:pPr lvl="1"/>
            <a:r>
              <a:rPr lang="en-GB" dirty="0" smtClean="0"/>
              <a:t>Should align with the business needs</a:t>
            </a:r>
          </a:p>
          <a:p>
            <a:r>
              <a:rPr lang="en-GB" dirty="0" smtClean="0"/>
              <a:t>Creating a service architecture requires a process</a:t>
            </a:r>
          </a:p>
          <a:p>
            <a:r>
              <a:rPr lang="en-GB" dirty="0" smtClean="0"/>
              <a:t>The process should</a:t>
            </a:r>
          </a:p>
          <a:p>
            <a:pPr lvl="1"/>
            <a:r>
              <a:rPr lang="en-GB" dirty="0" smtClean="0"/>
              <a:t>Encourage re-use of existing services</a:t>
            </a:r>
          </a:p>
          <a:p>
            <a:pPr lvl="1"/>
            <a:r>
              <a:rPr lang="en-GB" dirty="0" smtClean="0"/>
              <a:t>Identify new services</a:t>
            </a:r>
          </a:p>
          <a:p>
            <a:pPr lvl="2"/>
            <a:r>
              <a:rPr lang="en-GB" dirty="0" smtClean="0"/>
              <a:t>Which align with the business needs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9457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Process – Quick Sketch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Define a domain / context boundary</a:t>
            </a:r>
          </a:p>
          <a:p>
            <a:pPr lvl="1"/>
            <a:r>
              <a:rPr lang="en-GB" dirty="0" smtClean="0"/>
              <a:t>Limits as to what to include in a project</a:t>
            </a:r>
          </a:p>
          <a:p>
            <a:r>
              <a:rPr lang="en-GB" dirty="0" smtClean="0"/>
              <a:t>If decomposing an existing system</a:t>
            </a:r>
          </a:p>
          <a:p>
            <a:pPr lvl="1"/>
            <a:r>
              <a:rPr lang="en-GB" dirty="0" smtClean="0"/>
              <a:t>Examine the resources / entities being managed</a:t>
            </a:r>
          </a:p>
          <a:p>
            <a:pPr lvl="2"/>
            <a:r>
              <a:rPr lang="en-GB" dirty="0" smtClean="0"/>
              <a:t>These become candidate services</a:t>
            </a:r>
          </a:p>
          <a:p>
            <a:r>
              <a:rPr lang="en-GB" dirty="0" smtClean="0"/>
              <a:t>For a new microservice bases solution</a:t>
            </a:r>
          </a:p>
          <a:p>
            <a:pPr lvl="1"/>
            <a:r>
              <a:rPr lang="en-GB" dirty="0" smtClean="0"/>
              <a:t>Examine user stories for nouns</a:t>
            </a:r>
          </a:p>
          <a:p>
            <a:pPr lvl="2"/>
            <a:r>
              <a:rPr lang="en-GB" dirty="0"/>
              <a:t>These become candidate services</a:t>
            </a:r>
          </a:p>
          <a:p>
            <a:r>
              <a:rPr lang="en-US" dirty="0" smtClean="0"/>
              <a:t>Validate candidate services </a:t>
            </a:r>
            <a:r>
              <a:rPr lang="en-US" dirty="0"/>
              <a:t>against the way the entities might be managed in the 'real-World</a:t>
            </a:r>
            <a:r>
              <a:rPr lang="en-US" dirty="0" smtClean="0"/>
              <a:t>'</a:t>
            </a:r>
          </a:p>
          <a:p>
            <a:pPr lvl="1"/>
            <a:r>
              <a:rPr lang="en-GB" dirty="0" smtClean="0"/>
              <a:t>Ask yourself – is this useful as a service?</a:t>
            </a:r>
            <a:endParaRPr lang="en-US" dirty="0"/>
          </a:p>
          <a:p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02450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Identifying Microservices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Consider our retail web application</a:t>
            </a:r>
          </a:p>
          <a:p>
            <a:r>
              <a:rPr lang="en-GB" dirty="0" smtClean="0"/>
              <a:t>We might start with user stories </a:t>
            </a:r>
          </a:p>
          <a:p>
            <a:pPr lvl="1"/>
            <a:r>
              <a:rPr lang="en-GB" dirty="0" smtClean="0"/>
              <a:t>As a user I want to browse for products</a:t>
            </a:r>
          </a:p>
          <a:p>
            <a:pPr lvl="1"/>
            <a:r>
              <a:rPr lang="en-GB" dirty="0" smtClean="0"/>
              <a:t>As a user I want to see recommendations from others</a:t>
            </a:r>
          </a:p>
          <a:p>
            <a:pPr lvl="1"/>
            <a:r>
              <a:rPr lang="en-GB" dirty="0" smtClean="0"/>
              <a:t>As a user I want to be able to buy things</a:t>
            </a:r>
          </a:p>
          <a:p>
            <a:pPr lvl="1"/>
            <a:r>
              <a:rPr lang="en-GB" dirty="0" smtClean="0"/>
              <a:t>As an admin I want to see what has been ordered</a:t>
            </a:r>
          </a:p>
          <a:p>
            <a:r>
              <a:rPr lang="en-GB" dirty="0" smtClean="0"/>
              <a:t>We can cheat a little here as we all know what a retail web app looks like</a:t>
            </a:r>
          </a:p>
          <a:p>
            <a:pPr lvl="1"/>
            <a:r>
              <a:rPr lang="en-GB" dirty="0" smtClean="0"/>
              <a:t>We need UI's for</a:t>
            </a:r>
          </a:p>
          <a:p>
            <a:pPr lvl="1"/>
            <a:r>
              <a:rPr lang="en-GB" dirty="0" smtClean="0"/>
              <a:t>Catalogue display, checkout, order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93143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Identifying Microservices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As we expand the user stories and examine the interactions with the UI's we discover</a:t>
            </a:r>
          </a:p>
          <a:p>
            <a:pPr lvl="1"/>
            <a:r>
              <a:rPr lang="en-GB" dirty="0" smtClean="0"/>
              <a:t>The catalogue UI needs a list of items in the catalogue and a list of user recommendations</a:t>
            </a:r>
          </a:p>
          <a:p>
            <a:pPr lvl="1"/>
            <a:r>
              <a:rPr lang="en-GB" dirty="0" smtClean="0"/>
              <a:t>The checkout UI needs access to product details in the catalogue and has to be able to raise orders</a:t>
            </a:r>
          </a:p>
          <a:p>
            <a:r>
              <a:rPr lang="en-GB" dirty="0" smtClean="0"/>
              <a:t>Using a 'spot the noun' technique yields</a:t>
            </a:r>
          </a:p>
          <a:p>
            <a:pPr lvl="1"/>
            <a:r>
              <a:rPr lang="en-GB" dirty="0" smtClean="0"/>
              <a:t>Catalogue service, recommendations service and an orders service</a:t>
            </a:r>
          </a:p>
          <a:p>
            <a:pPr lvl="1"/>
            <a:r>
              <a:rPr lang="en-GB" dirty="0" smtClean="0"/>
              <a:t>Perhaps a user service?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48778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Identifying Microservices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Candidate services so far:</a:t>
            </a:r>
          </a:p>
          <a:p>
            <a:pPr lvl="1"/>
            <a:r>
              <a:rPr lang="en-GB" dirty="0" smtClean="0"/>
              <a:t>Catalogue</a:t>
            </a:r>
          </a:p>
          <a:p>
            <a:pPr lvl="1"/>
            <a:r>
              <a:rPr lang="en-GB" dirty="0" smtClean="0"/>
              <a:t>Recommendations </a:t>
            </a:r>
          </a:p>
          <a:p>
            <a:pPr lvl="1"/>
            <a:r>
              <a:rPr lang="en-GB" dirty="0" smtClean="0"/>
              <a:t>Orders</a:t>
            </a:r>
            <a:endParaRPr lang="en-GB" dirty="0"/>
          </a:p>
          <a:p>
            <a:pPr lvl="1"/>
            <a:r>
              <a:rPr lang="en-GB" dirty="0" smtClean="0"/>
              <a:t>User</a:t>
            </a:r>
          </a:p>
          <a:p>
            <a:r>
              <a:rPr lang="en-GB" dirty="0" smtClean="0"/>
              <a:t>Validating the list</a:t>
            </a:r>
          </a:p>
          <a:p>
            <a:pPr lvl="1"/>
            <a:r>
              <a:rPr lang="en-GB" dirty="0" smtClean="0"/>
              <a:t>All good except perhaps the user service</a:t>
            </a:r>
          </a:p>
          <a:p>
            <a:pPr lvl="2"/>
            <a:r>
              <a:rPr lang="en-GB" dirty="0" smtClean="0"/>
              <a:t>Examine other user stories to see if we need to manage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22" y="264247"/>
            <a:ext cx="941090" cy="9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51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Past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systems were built around monolithic codebases</a:t>
            </a:r>
          </a:p>
          <a:p>
            <a:pPr lvl="1"/>
            <a:r>
              <a:rPr lang="en-US" dirty="0"/>
              <a:t>Even if accessed by network protocols</a:t>
            </a:r>
          </a:p>
          <a:p>
            <a:pPr lvl="1"/>
            <a:endParaRPr lang="en-US" dirty="0"/>
          </a:p>
          <a:p>
            <a:r>
              <a:rPr lang="en-US" dirty="0"/>
              <a:t>This was seen as a way of working to improve re-use</a:t>
            </a:r>
          </a:p>
          <a:p>
            <a:pPr lvl="1"/>
            <a:r>
              <a:rPr lang="en-US" dirty="0"/>
              <a:t>And share a standard skillset</a:t>
            </a:r>
          </a:p>
          <a:p>
            <a:pPr lvl="1"/>
            <a:r>
              <a:rPr lang="en-US" dirty="0"/>
              <a:t>Or at least that was the logic </a:t>
            </a:r>
            <a:endParaRPr lang="en-US" dirty="0" smtClean="0"/>
          </a:p>
          <a:p>
            <a:r>
              <a:rPr lang="en-GB" dirty="0" smtClean="0">
                <a:sym typeface="Wingdings"/>
              </a:rPr>
              <a:t>Many systems are still built this way</a:t>
            </a:r>
          </a:p>
          <a:p>
            <a:pPr lvl="1"/>
            <a:r>
              <a:rPr lang="en-GB" dirty="0" smtClean="0">
                <a:sym typeface="Wingdings"/>
              </a:rPr>
              <a:t>But, what happens when demand gets high?</a:t>
            </a:r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84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Basics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r>
              <a:rPr lang="en-GB" dirty="0" smtClean="0"/>
              <a:t>Why Microservices</a:t>
            </a:r>
            <a:endParaRPr lang="en-GB" dirty="0"/>
          </a:p>
          <a:p>
            <a:r>
              <a:rPr lang="en-GB" dirty="0" smtClean="0"/>
              <a:t>Microservice Principles</a:t>
            </a:r>
            <a:endParaRPr lang="en-GB" dirty="0"/>
          </a:p>
          <a:p>
            <a:r>
              <a:rPr lang="en-GB" dirty="0" smtClean="0"/>
              <a:t>Network Performance</a:t>
            </a:r>
          </a:p>
          <a:p>
            <a:r>
              <a:rPr lang="en-GB" dirty="0" smtClean="0"/>
              <a:t>Selecting Services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228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Microservice </a:t>
            </a:r>
            <a:r>
              <a:rPr lang="en-US" dirty="0" smtClean="0"/>
              <a:t>Teams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Our microservice principles included</a:t>
            </a:r>
            <a:endParaRPr lang="en-US" dirty="0" smtClean="0">
              <a:solidFill>
                <a:srgbClr val="002060"/>
              </a:solidFill>
            </a:endParaRPr>
          </a:p>
          <a:p>
            <a:pPr lvl="1"/>
            <a:r>
              <a:rPr lang="en-US" dirty="0" smtClean="0">
                <a:solidFill>
                  <a:srgbClr val="002060"/>
                </a:solidFill>
              </a:rPr>
              <a:t>Independently </a:t>
            </a:r>
            <a:r>
              <a:rPr lang="en-US" dirty="0">
                <a:solidFill>
                  <a:srgbClr val="002060"/>
                </a:solidFill>
              </a:rPr>
              <a:t>releasable and autonomous</a:t>
            </a:r>
            <a:r>
              <a:rPr lang="mr-IN" dirty="0" smtClean="0">
                <a:solidFill>
                  <a:srgbClr val="002060"/>
                </a:solidFill>
              </a:rPr>
              <a:t>…</a:t>
            </a:r>
            <a:endParaRPr lang="en-GB" dirty="0" smtClean="0">
              <a:solidFill>
                <a:srgbClr val="002060"/>
              </a:solidFill>
            </a:endParaRPr>
          </a:p>
          <a:p>
            <a:pPr lvl="1"/>
            <a:r>
              <a:rPr lang="en-GB" dirty="0" smtClean="0"/>
              <a:t>Aligned with the needs of the business</a:t>
            </a:r>
            <a:endParaRPr lang="en-GB" dirty="0">
              <a:solidFill>
                <a:srgbClr val="002060"/>
              </a:solidFill>
            </a:endParaRPr>
          </a:p>
          <a:p>
            <a:pPr lvl="2"/>
            <a:r>
              <a:rPr lang="en-GB" dirty="0"/>
              <a:t>Remember Conway's Law</a:t>
            </a:r>
            <a:r>
              <a:rPr lang="en-GB" dirty="0" smtClean="0"/>
              <a:t>?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What </a:t>
            </a:r>
            <a:r>
              <a:rPr lang="en-GB" dirty="0"/>
              <a:t>is the implication of this </a:t>
            </a:r>
            <a:r>
              <a:rPr lang="en-GB" dirty="0" smtClean="0"/>
              <a:t>on microservice development teams?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192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393371245"/>
      </p:ext>
    </p:extLst>
  </p:cSld>
  <p:clrMapOvr>
    <a:masterClrMapping/>
  </p:clrMapOvr>
  <p:transition spd="slow">
    <p:wipe dir="d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Up and Size of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Successful microservices are built with teams who</a:t>
            </a:r>
          </a:p>
          <a:p>
            <a:pPr lvl="1"/>
            <a:r>
              <a:rPr lang="en-GB" dirty="0" smtClean="0">
                <a:solidFill>
                  <a:srgbClr val="002060"/>
                </a:solidFill>
              </a:rPr>
              <a:t>Design the service</a:t>
            </a:r>
          </a:p>
          <a:p>
            <a:pPr lvl="1"/>
            <a:r>
              <a:rPr lang="en-GB" dirty="0" smtClean="0"/>
              <a:t>Build the service</a:t>
            </a:r>
          </a:p>
          <a:p>
            <a:pPr lvl="1"/>
            <a:r>
              <a:rPr lang="en-GB" dirty="0" smtClean="0">
                <a:solidFill>
                  <a:srgbClr val="002060"/>
                </a:solidFill>
              </a:rPr>
              <a:t>Deploy the service</a:t>
            </a:r>
          </a:p>
          <a:p>
            <a:pPr lvl="1"/>
            <a:r>
              <a:rPr lang="en-GB" dirty="0" smtClean="0"/>
              <a:t>Operate the service</a:t>
            </a:r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Microservice teams need all these skills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How </a:t>
            </a:r>
            <a:r>
              <a:rPr lang="en-US" dirty="0">
                <a:solidFill>
                  <a:srgbClr val="002060"/>
                </a:solidFill>
              </a:rPr>
              <a:t>big is the team?</a:t>
            </a:r>
          </a:p>
          <a:p>
            <a:pPr lvl="1"/>
            <a:r>
              <a:rPr lang="en-US" dirty="0"/>
              <a:t>Varies </a:t>
            </a:r>
            <a:r>
              <a:rPr lang="en-US" dirty="0">
                <a:sym typeface="Wingdings"/>
              </a:rPr>
              <a:t></a:t>
            </a:r>
          </a:p>
          <a:p>
            <a:pPr lvl="1"/>
            <a:r>
              <a:rPr lang="en-US" dirty="0">
                <a:sym typeface="Wingdings"/>
              </a:rPr>
              <a:t>Amazon have famous 'two pizza' </a:t>
            </a:r>
            <a:r>
              <a:rPr lang="en-US" dirty="0" smtClean="0">
                <a:sym typeface="Wingdings"/>
              </a:rPr>
              <a:t>teams</a:t>
            </a:r>
          </a:p>
          <a:p>
            <a:r>
              <a:rPr lang="en-GB" dirty="0" smtClean="0">
                <a:sym typeface="Wingdings"/>
              </a:rPr>
              <a:t>Team members with specific skills may be members of multiple teams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153"/>
            <a:ext cx="568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95" y="2204864"/>
            <a:ext cx="2424495" cy="15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42051"/>
      </p:ext>
    </p:extLst>
  </p:cSld>
  <p:clrMapOvr>
    <a:masterClrMapping/>
  </p:clrMapOvr>
  <p:transition spd="slow">
    <p:wipe dir="d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have examined</a:t>
            </a:r>
            <a:endParaRPr lang="en-GB" dirty="0"/>
          </a:p>
          <a:p>
            <a:pPr lvl="1"/>
            <a:r>
              <a:rPr lang="en-GB" dirty="0" smtClean="0"/>
              <a:t>The benefits of microservices</a:t>
            </a:r>
            <a:endParaRPr lang="en-GB" dirty="0"/>
          </a:p>
          <a:p>
            <a:pPr lvl="1"/>
            <a:r>
              <a:rPr lang="en-GB" dirty="0" smtClean="0"/>
              <a:t>Microservice design principles</a:t>
            </a:r>
          </a:p>
          <a:p>
            <a:pPr lvl="1"/>
            <a:r>
              <a:rPr lang="en-GB" dirty="0" smtClean="0"/>
              <a:t>The impact of network performance on microservices</a:t>
            </a:r>
          </a:p>
          <a:p>
            <a:pPr lvl="1"/>
            <a:r>
              <a:rPr lang="en-GB" dirty="0" smtClean="0"/>
              <a:t>Development team structure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63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70168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204864"/>
            <a:ext cx="8291514" cy="1220537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4: Service 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971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</a:t>
            </a:r>
            <a:r>
              <a:rPr lang="en-US" dirty="0" smtClean="0"/>
              <a:t>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</a:p>
          <a:p>
            <a:pPr lvl="1"/>
            <a:r>
              <a:rPr lang="en-GB" dirty="0" smtClean="0"/>
              <a:t>The need for service interfaces</a:t>
            </a:r>
          </a:p>
          <a:p>
            <a:pPr lvl="1"/>
            <a:r>
              <a:rPr lang="en-GB" dirty="0" smtClean="0"/>
              <a:t>The Swagger tools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65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25286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 Interfaces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Accessing Services</a:t>
            </a:r>
            <a:endParaRPr lang="en-GB" dirty="0"/>
          </a:p>
          <a:p>
            <a:r>
              <a:rPr lang="en-GB" dirty="0" smtClean="0"/>
              <a:t>Swagger / </a:t>
            </a:r>
            <a:r>
              <a:rPr lang="en-GB" dirty="0" err="1" smtClean="0"/>
              <a:t>OpenAPI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9521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>
          <a:xfrm>
            <a:off x="2339752" y="4005064"/>
            <a:ext cx="4464496" cy="792088"/>
          </a:xfrm>
          <a:prstGeom prst="rightArrow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2343658" y="4897895"/>
            <a:ext cx="4464496" cy="792088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Accessing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Services are accessed by messages</a:t>
            </a:r>
          </a:p>
          <a:p>
            <a:r>
              <a:rPr lang="en-GB" dirty="0" smtClean="0"/>
              <a:t>Typically </a:t>
            </a:r>
          </a:p>
          <a:p>
            <a:r>
              <a:rPr lang="en-GB" dirty="0" smtClean="0"/>
              <a:t>A message is sent to a service</a:t>
            </a:r>
          </a:p>
          <a:p>
            <a:r>
              <a:rPr lang="en-GB" dirty="0" smtClean="0"/>
              <a:t>Which does its work</a:t>
            </a:r>
          </a:p>
          <a:p>
            <a:r>
              <a:rPr lang="en-GB" dirty="0" smtClean="0"/>
              <a:t>Responds with a message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789040"/>
            <a:ext cx="1323505" cy="1323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295" y="4676349"/>
            <a:ext cx="1323505" cy="13235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55576" y="4005064"/>
            <a:ext cx="1584176" cy="1872208"/>
          </a:xfrm>
          <a:prstGeom prst="rect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12059" y="3861048"/>
            <a:ext cx="1584176" cy="1872208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3544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Defining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Services need well-defined interfaces</a:t>
            </a:r>
          </a:p>
          <a:p>
            <a:pPr lvl="1"/>
            <a:r>
              <a:rPr lang="en-GB" dirty="0" smtClean="0"/>
              <a:t>So clients can create the correct messages</a:t>
            </a:r>
          </a:p>
          <a:p>
            <a:r>
              <a:rPr lang="en-GB" dirty="0" smtClean="0"/>
              <a:t>Ideally, tools should be able to generate code from the interface definition</a:t>
            </a:r>
          </a:p>
          <a:p>
            <a:r>
              <a:rPr lang="en-GB" dirty="0" smtClean="0"/>
              <a:t>Several competing languages to define interfaces</a:t>
            </a:r>
          </a:p>
          <a:p>
            <a:pPr lvl="1"/>
            <a:r>
              <a:rPr lang="en-GB" dirty="0" smtClean="0"/>
              <a:t>RAML – raml.org</a:t>
            </a:r>
          </a:p>
          <a:p>
            <a:pPr lvl="1"/>
            <a:r>
              <a:rPr lang="en-GB" dirty="0" smtClean="0"/>
              <a:t>Swagger / </a:t>
            </a:r>
            <a:r>
              <a:rPr lang="en-GB" dirty="0" err="1" smtClean="0"/>
              <a:t>OpenAPI</a:t>
            </a:r>
            <a:r>
              <a:rPr lang="en-GB" dirty="0" smtClean="0"/>
              <a:t> – </a:t>
            </a:r>
            <a:r>
              <a:rPr lang="en-GB" dirty="0"/>
              <a:t>swagger.io / https://www.openapis.org/</a:t>
            </a:r>
            <a:endParaRPr lang="en-GB" dirty="0" smtClean="0"/>
          </a:p>
          <a:p>
            <a:pPr lvl="1"/>
            <a:r>
              <a:rPr lang="en-GB" dirty="0" err="1" smtClean="0"/>
              <a:t>JSONDoc</a:t>
            </a:r>
            <a:r>
              <a:rPr lang="en-GB" dirty="0" smtClean="0"/>
              <a:t> – jsondoc.org</a:t>
            </a:r>
          </a:p>
          <a:p>
            <a:r>
              <a:rPr lang="en-GB" dirty="0" smtClean="0"/>
              <a:t>RAML and Swagger both have tools for generating client and server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86315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 Interfaces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r>
              <a:rPr lang="en-GB" dirty="0" smtClean="0"/>
              <a:t>Accessing Services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Swagger / </a:t>
            </a:r>
            <a:r>
              <a:rPr lang="en-GB" dirty="0" err="1" smtClean="0"/>
              <a:t>OpenAPI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5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866" y="92575"/>
            <a:ext cx="7026268" cy="5909945"/>
          </a:xfrm>
          <a:prstGeom prst="rect">
            <a:avLst/>
          </a:prstGeom>
        </p:spPr>
      </p:pic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6724235"/>
      </p:ext>
    </p:extLst>
  </p:cSld>
  <p:clrMapOvr>
    <a:masterClrMapping/>
  </p:clrMapOvr>
  <p:transition spd="slow">
    <p:wipe dir="d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Swagger / </a:t>
            </a:r>
            <a:r>
              <a:rPr lang="en-GB" dirty="0" err="1" smtClean="0"/>
              <a:t>OpenAPI</a:t>
            </a:r>
            <a:r>
              <a:rPr lang="en-GB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Swagger consists of</a:t>
            </a:r>
          </a:p>
          <a:p>
            <a:pPr lvl="1"/>
            <a:r>
              <a:rPr lang="en-GB" dirty="0" smtClean="0"/>
              <a:t>The </a:t>
            </a:r>
            <a:r>
              <a:rPr lang="en-GB" dirty="0" err="1" smtClean="0"/>
              <a:t>OpenAPI</a:t>
            </a:r>
            <a:r>
              <a:rPr lang="en-GB" dirty="0"/>
              <a:t> specification - http://swagger.io/specification</a:t>
            </a:r>
            <a:r>
              <a:rPr lang="en-GB" dirty="0" smtClean="0"/>
              <a:t>/</a:t>
            </a:r>
          </a:p>
          <a:p>
            <a:pPr lvl="1"/>
            <a:r>
              <a:rPr lang="en-GB" dirty="0" smtClean="0"/>
              <a:t>An editor</a:t>
            </a:r>
          </a:p>
          <a:p>
            <a:pPr lvl="2"/>
            <a:r>
              <a:rPr lang="en-GB" dirty="0" smtClean="0"/>
              <a:t>Online or download an install locally</a:t>
            </a:r>
          </a:p>
          <a:p>
            <a:pPr lvl="1"/>
            <a:r>
              <a:rPr lang="en-GB" dirty="0" smtClean="0"/>
              <a:t>The Swagger UI tool</a:t>
            </a:r>
          </a:p>
          <a:p>
            <a:pPr lvl="2"/>
            <a:r>
              <a:rPr lang="en-GB" dirty="0" smtClean="0"/>
              <a:t>Allows interaction with a service defined by the </a:t>
            </a:r>
            <a:r>
              <a:rPr lang="en-GB" dirty="0" err="1" smtClean="0"/>
              <a:t>OpenAPI</a:t>
            </a:r>
            <a:endParaRPr lang="en-GB" dirty="0" smtClean="0"/>
          </a:p>
          <a:p>
            <a:pPr lvl="1"/>
            <a:r>
              <a:rPr lang="en-GB" dirty="0" err="1" smtClean="0"/>
              <a:t>CodeGen</a:t>
            </a:r>
            <a:endParaRPr lang="en-GB" dirty="0" smtClean="0"/>
          </a:p>
          <a:p>
            <a:pPr lvl="2"/>
            <a:r>
              <a:rPr lang="en-GB" dirty="0" smtClean="0"/>
              <a:t>Generates service skeletons and client code from a </a:t>
            </a:r>
            <a:r>
              <a:rPr lang="en-GB" dirty="0" err="1" smtClean="0"/>
              <a:t>OpenAPI</a:t>
            </a:r>
            <a:r>
              <a:rPr lang="en-GB" dirty="0" smtClean="0"/>
              <a:t> definition</a:t>
            </a:r>
          </a:p>
          <a:p>
            <a:r>
              <a:rPr lang="en-GB" dirty="0" smtClean="0"/>
              <a:t>Tools exist on some platforms to create an </a:t>
            </a:r>
            <a:r>
              <a:rPr lang="en-GB" dirty="0" err="1" smtClean="0"/>
              <a:t>OpenAPI</a:t>
            </a:r>
            <a:r>
              <a:rPr lang="en-GB" dirty="0" smtClean="0"/>
              <a:t> specification from code</a:t>
            </a:r>
          </a:p>
          <a:p>
            <a:pPr lvl="1"/>
            <a:r>
              <a:rPr lang="en-GB" dirty="0"/>
              <a:t>Java - JAXRS </a:t>
            </a:r>
            <a:r>
              <a:rPr lang="en-GB" dirty="0" err="1"/>
              <a:t>Analyzer</a:t>
            </a:r>
            <a:r>
              <a:rPr lang="en-GB" dirty="0"/>
              <a:t> maven plugin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8197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Sample </a:t>
            </a:r>
            <a:r>
              <a:rPr lang="en-GB" dirty="0" err="1" smtClean="0"/>
              <a:t>OpenAPI</a:t>
            </a:r>
            <a:r>
              <a:rPr lang="en-GB" dirty="0" smtClean="0"/>
              <a:t> Document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3648" y="1340768"/>
            <a:ext cx="5226687" cy="47705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swagger: "2.0"</a:t>
            </a:r>
          </a:p>
          <a:p>
            <a:r>
              <a:rPr lang="en-US" sz="1600" dirty="0"/>
              <a:t>info:</a:t>
            </a:r>
          </a:p>
          <a:p>
            <a:r>
              <a:rPr lang="en-US" sz="1600" dirty="0"/>
              <a:t>  title: Sample </a:t>
            </a:r>
            <a:r>
              <a:rPr lang="en-US" sz="1600" dirty="0" smtClean="0"/>
              <a:t>API Document</a:t>
            </a:r>
            <a:endParaRPr lang="en-US" sz="1600" dirty="0"/>
          </a:p>
          <a:p>
            <a:r>
              <a:rPr lang="en-US" sz="1600" dirty="0"/>
              <a:t>  description: API description in Markdown.</a:t>
            </a:r>
          </a:p>
          <a:p>
            <a:r>
              <a:rPr lang="en-US" sz="1600" dirty="0"/>
              <a:t>  version: 1.0.0</a:t>
            </a:r>
          </a:p>
          <a:p>
            <a:r>
              <a:rPr lang="en-US" sz="1600" dirty="0" smtClean="0"/>
              <a:t>host</a:t>
            </a:r>
            <a:r>
              <a:rPr lang="en-US" sz="1600" dirty="0"/>
              <a:t>: api.example.com</a:t>
            </a:r>
          </a:p>
          <a:p>
            <a:r>
              <a:rPr lang="en-US" sz="1600" dirty="0" err="1"/>
              <a:t>basePath</a:t>
            </a:r>
            <a:r>
              <a:rPr lang="en-US" sz="1600" dirty="0"/>
              <a:t>: /v1</a:t>
            </a:r>
          </a:p>
          <a:p>
            <a:r>
              <a:rPr lang="en-US" sz="1600" dirty="0"/>
              <a:t>schemes:</a:t>
            </a:r>
          </a:p>
          <a:p>
            <a:r>
              <a:rPr lang="en-US" sz="1600" dirty="0"/>
              <a:t>  - https</a:t>
            </a:r>
          </a:p>
          <a:p>
            <a:r>
              <a:rPr lang="en-US" sz="1600" dirty="0" smtClean="0"/>
              <a:t>paths</a:t>
            </a:r>
            <a:r>
              <a:rPr lang="en-US" sz="1600" dirty="0"/>
              <a:t>:</a:t>
            </a:r>
          </a:p>
          <a:p>
            <a:r>
              <a:rPr lang="en-US" sz="1600" dirty="0"/>
              <a:t>  /users:</a:t>
            </a:r>
          </a:p>
          <a:p>
            <a:r>
              <a:rPr lang="en-US" sz="1600" dirty="0"/>
              <a:t>    get:</a:t>
            </a:r>
          </a:p>
          <a:p>
            <a:r>
              <a:rPr lang="en-US" sz="1600" dirty="0"/>
              <a:t>      summary: Returns a list of users.</a:t>
            </a:r>
          </a:p>
          <a:p>
            <a:r>
              <a:rPr lang="en-US" sz="1600" dirty="0"/>
              <a:t>      description: Optional extended description in Markdown.</a:t>
            </a:r>
          </a:p>
          <a:p>
            <a:r>
              <a:rPr lang="en-US" sz="1600" dirty="0"/>
              <a:t>      produces:</a:t>
            </a:r>
          </a:p>
          <a:p>
            <a:r>
              <a:rPr lang="en-US" sz="1600" dirty="0"/>
              <a:t>        - application/</a:t>
            </a:r>
            <a:r>
              <a:rPr lang="en-US" sz="1600" dirty="0" err="1"/>
              <a:t>json</a:t>
            </a:r>
            <a:endParaRPr lang="en-US" sz="1600" dirty="0"/>
          </a:p>
          <a:p>
            <a:r>
              <a:rPr lang="en-US" sz="1600" dirty="0"/>
              <a:t>      responses:</a:t>
            </a:r>
          </a:p>
          <a:p>
            <a:r>
              <a:rPr lang="en-US" sz="1600" dirty="0"/>
              <a:t>        200:</a:t>
            </a:r>
          </a:p>
          <a:p>
            <a:r>
              <a:rPr lang="en-US" sz="1600" dirty="0"/>
              <a:t>          description: OK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524328" y="2420888"/>
            <a:ext cx="914400" cy="612648"/>
          </a:xfrm>
          <a:prstGeom prst="wedgeRectCallout">
            <a:avLst>
              <a:gd name="adj1" fmla="val -251697"/>
              <a:gd name="adj2" fmla="val 152789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It's YAML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2354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YAML – Yet Another </a:t>
            </a:r>
            <a:r>
              <a:rPr lang="en-GB" sz="3200" dirty="0" err="1" smtClean="0"/>
              <a:t>Markup</a:t>
            </a:r>
            <a:r>
              <a:rPr lang="en-GB" sz="3200" dirty="0" smtClean="0"/>
              <a:t> Language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superset of JSON</a:t>
            </a:r>
          </a:p>
          <a:p>
            <a:r>
              <a:rPr lang="en-GB" dirty="0" smtClean="0"/>
              <a:t>Whitespace indentation denotes structure (nesting)</a:t>
            </a:r>
          </a:p>
          <a:p>
            <a:pPr lvl="1"/>
            <a:r>
              <a:rPr lang="en-GB" dirty="0" smtClean="0"/>
              <a:t>But no tabs!</a:t>
            </a:r>
          </a:p>
          <a:p>
            <a:r>
              <a:rPr lang="en-GB" dirty="0" smtClean="0"/>
              <a:t>Comments start with #</a:t>
            </a:r>
          </a:p>
          <a:p>
            <a:r>
              <a:rPr lang="en-GB" dirty="0" smtClean="0"/>
              <a:t>Properties (associative arrays)</a:t>
            </a:r>
          </a:p>
          <a:p>
            <a:pPr lvl="1"/>
            <a:r>
              <a:rPr lang="en-GB" dirty="0" smtClean="0"/>
              <a:t>Name</a:t>
            </a:r>
            <a:r>
              <a:rPr lang="en-GB" u="sng" dirty="0" smtClean="0"/>
              <a:t>: </a:t>
            </a:r>
            <a:r>
              <a:rPr lang="en-GB" dirty="0" smtClean="0"/>
              <a:t>value (that's colon space)</a:t>
            </a:r>
          </a:p>
          <a:p>
            <a:r>
              <a:rPr lang="en-GB" dirty="0" smtClean="0"/>
              <a:t>Lists start with a – then one member per line</a:t>
            </a:r>
          </a:p>
          <a:p>
            <a:pPr lvl="1"/>
            <a:r>
              <a:rPr lang="en-GB" dirty="0" smtClean="0"/>
              <a:t>Or comma separated list surrounded with []</a:t>
            </a:r>
          </a:p>
          <a:p>
            <a:r>
              <a:rPr lang="en-GB" dirty="0" smtClean="0"/>
              <a:t>Nice </a:t>
            </a:r>
            <a:r>
              <a:rPr lang="en-GB" dirty="0"/>
              <a:t>'cheat sheet' - http://cheat.readthedocs.io/en/latest/yaml.html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5952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OpenAPI</a:t>
            </a:r>
            <a:r>
              <a:rPr lang="en-GB" dirty="0" smtClean="0"/>
              <a:t> Schema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OpenAPI</a:t>
            </a:r>
            <a:r>
              <a:rPr lang="en-GB" dirty="0" smtClean="0"/>
              <a:t> allows definitions of reusable types</a:t>
            </a:r>
          </a:p>
          <a:p>
            <a:pPr lvl="1"/>
            <a:r>
              <a:rPr lang="en-GB" dirty="0" smtClean="0"/>
              <a:t>Using YAML version of JSON Schema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6569" y="2852936"/>
            <a:ext cx="6250429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post: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parameters: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 name: pet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in: body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description: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Details of pet to add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schema: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$ref: '#/definitions/Pet'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required: true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responses: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200: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description: Make a new pet</a:t>
            </a:r>
          </a:p>
        </p:txBody>
      </p:sp>
    </p:spTree>
    <p:extLst>
      <p:ext uri="{BB962C8B-B14F-4D97-AF65-F5344CB8AC3E}">
        <p14:creationId xmlns:p14="http://schemas.microsoft.com/office/powerpoint/2010/main" val="33889902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JSON Schema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Object type definitions specify names and types of properties in an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51720" y="2780928"/>
            <a:ext cx="3079689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definitions: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Pet: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type: object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properties: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name: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type: string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birthday: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type: integer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format: int32</a:t>
            </a:r>
          </a:p>
        </p:txBody>
      </p:sp>
    </p:spTree>
    <p:extLst>
      <p:ext uri="{BB962C8B-B14F-4D97-AF65-F5344CB8AC3E}">
        <p14:creationId xmlns:p14="http://schemas.microsoft.com/office/powerpoint/2010/main" val="27046712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Swagger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The demo will show examples of using the Swagger tool for creating, documenting and distributing microservice style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22" y="264247"/>
            <a:ext cx="941090" cy="9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40694"/>
      </p:ext>
    </p:extLst>
  </p:cSld>
  <p:clrMapOvr>
    <a:masterClrMapping/>
  </p:clrMapOvr>
  <p:transition spd="slow">
    <p:wipe dir="d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</a:t>
            </a:r>
            <a:r>
              <a:rPr lang="en-US" dirty="0" smtClean="0"/>
              <a:t>session </a:t>
            </a:r>
            <a:r>
              <a:rPr lang="en-US" dirty="0" smtClean="0"/>
              <a:t>we </a:t>
            </a:r>
            <a:r>
              <a:rPr lang="en-US" dirty="0" smtClean="0"/>
              <a:t>have examined</a:t>
            </a:r>
          </a:p>
          <a:p>
            <a:pPr lvl="1"/>
            <a:r>
              <a:rPr lang="en-GB" dirty="0" smtClean="0"/>
              <a:t>The need for service interfaces</a:t>
            </a:r>
          </a:p>
          <a:p>
            <a:pPr lvl="1"/>
            <a:r>
              <a:rPr lang="en-GB" dirty="0" smtClean="0"/>
              <a:t>The Swagger tools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76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0578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204864"/>
            <a:ext cx="8291514" cy="1220537"/>
          </a:xfrm>
        </p:spPr>
        <p:txBody>
          <a:bodyPr/>
          <a:lstStyle/>
          <a:p>
            <a:r>
              <a:rPr lang="en-US" dirty="0"/>
              <a:t>Chapter 5</a:t>
            </a:r>
            <a:r>
              <a:rPr lang="en-US" dirty="0" smtClean="0"/>
              <a:t>: Deployment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5171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</a:p>
          <a:p>
            <a:pPr lvl="1"/>
            <a:r>
              <a:rPr lang="en-GB" dirty="0" smtClean="0"/>
              <a:t>The requirements for microservice deployment</a:t>
            </a:r>
          </a:p>
          <a:p>
            <a:pPr lvl="1"/>
            <a:r>
              <a:rPr lang="en-GB" dirty="0" smtClean="0"/>
              <a:t>Public and private cloud provision</a:t>
            </a:r>
          </a:p>
          <a:p>
            <a:pPr lvl="1"/>
            <a:r>
              <a:rPr lang="en-GB" dirty="0" smtClean="0"/>
              <a:t>Containerisation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78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19360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Deployment Options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/>
          <a:lstStyle/>
          <a:p>
            <a:r>
              <a:rPr lang="en-GB" dirty="0" smtClean="0"/>
              <a:t>Microservice Deployment Requirements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Cloud Computing</a:t>
            </a:r>
          </a:p>
          <a:p>
            <a:r>
              <a:rPr lang="en-GB" dirty="0" smtClean="0"/>
              <a:t>Containerisation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1683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Really a Monolith?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 today's systems you will rarely see a total monolith</a:t>
            </a:r>
          </a:p>
          <a:p>
            <a:pPr lvl="1"/>
            <a:r>
              <a:rPr lang="en-US" dirty="0"/>
              <a:t>Usually broken into several tiers</a:t>
            </a:r>
          </a:p>
          <a:p>
            <a:r>
              <a:rPr lang="en-US" dirty="0">
                <a:solidFill>
                  <a:srgbClr val="002060"/>
                </a:solidFill>
              </a:rPr>
              <a:t>The standard split is by perceived functionality</a:t>
            </a:r>
          </a:p>
          <a:p>
            <a:pPr lvl="1"/>
            <a:r>
              <a:rPr lang="en-US" dirty="0"/>
              <a:t>Presentation</a:t>
            </a:r>
            <a:r>
              <a:rPr lang="mr-IN" dirty="0"/>
              <a:t>–</a:t>
            </a:r>
            <a:r>
              <a:rPr lang="en-US" dirty="0"/>
              <a:t> or more accurately, gateway</a:t>
            </a:r>
          </a:p>
          <a:p>
            <a:pPr lvl="1"/>
            <a:r>
              <a:rPr lang="en-US" dirty="0"/>
              <a:t>Business logic</a:t>
            </a:r>
          </a:p>
          <a:p>
            <a:pPr lvl="1"/>
            <a:r>
              <a:rPr lang="en-US" dirty="0"/>
              <a:t>Data, or enterprise resources.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38479"/>
      </p:ext>
    </p:extLst>
  </p:cSld>
  <p:clrMapOvr>
    <a:masterClrMapping/>
  </p:clrMapOvr>
  <p:transition spd="slow">
    <p:wipe dir="d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Deploying 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Full benefit of microservices requires a scalable environment</a:t>
            </a:r>
          </a:p>
          <a:p>
            <a:pPr lvl="1"/>
            <a:r>
              <a:rPr lang="en-GB" dirty="0" smtClean="0"/>
              <a:t>The ability to easily modify the number of service instances</a:t>
            </a:r>
          </a:p>
          <a:p>
            <a:pPr lvl="2"/>
            <a:r>
              <a:rPr lang="en-GB" dirty="0" smtClean="0"/>
              <a:t>As load varies</a:t>
            </a:r>
          </a:p>
          <a:p>
            <a:r>
              <a:rPr lang="en-GB" dirty="0" smtClean="0"/>
              <a:t>Options</a:t>
            </a:r>
          </a:p>
          <a:p>
            <a:pPr lvl="1"/>
            <a:r>
              <a:rPr lang="en-GB" dirty="0" smtClean="0"/>
              <a:t>Virtualized deployment onto conventional server infrastructure</a:t>
            </a:r>
          </a:p>
          <a:p>
            <a:pPr lvl="1"/>
            <a:r>
              <a:rPr lang="en-GB" dirty="0" smtClean="0"/>
              <a:t>Cloud</a:t>
            </a:r>
          </a:p>
          <a:p>
            <a:pPr lvl="2"/>
            <a:r>
              <a:rPr lang="en-GB" dirty="0" smtClean="0"/>
              <a:t>Public</a:t>
            </a:r>
          </a:p>
          <a:p>
            <a:pPr lvl="2"/>
            <a:r>
              <a:rPr lang="en-GB" dirty="0" smtClean="0"/>
              <a:t>Private</a:t>
            </a:r>
          </a:p>
          <a:p>
            <a:pPr lvl="1"/>
            <a:r>
              <a:rPr lang="en-GB" dirty="0" smtClean="0"/>
              <a:t>Containerisation</a:t>
            </a:r>
          </a:p>
          <a:p>
            <a:pPr lvl="1"/>
            <a:r>
              <a:rPr lang="en-GB" dirty="0" smtClean="0"/>
              <a:t>A combination of the above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88172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64247"/>
            <a:ext cx="8291513" cy="860497"/>
          </a:xfrm>
        </p:spPr>
        <p:txBody>
          <a:bodyPr/>
          <a:lstStyle/>
          <a:p>
            <a:r>
              <a:rPr lang="en-GB" sz="2800" dirty="0" smtClean="0"/>
              <a:t>Limitations of Conventional Infrastructure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47456"/>
          </a:xfrm>
        </p:spPr>
        <p:txBody>
          <a:bodyPr/>
          <a:lstStyle/>
          <a:p>
            <a:r>
              <a:rPr lang="en-GB" dirty="0" smtClean="0"/>
              <a:t>Virtualisation of microservices</a:t>
            </a:r>
          </a:p>
          <a:p>
            <a:pPr lvl="1"/>
            <a:r>
              <a:rPr lang="en-GB" dirty="0" smtClean="0"/>
              <a:t>One service per virtual machine</a:t>
            </a:r>
          </a:p>
          <a:p>
            <a:pPr lvl="1"/>
            <a:r>
              <a:rPr lang="en-GB" dirty="0" smtClean="0"/>
              <a:t>Provides reliability and security</a:t>
            </a:r>
          </a:p>
          <a:p>
            <a:r>
              <a:rPr lang="en-GB" dirty="0" smtClean="0"/>
              <a:t>Scaling requires starting additional virtual machines</a:t>
            </a:r>
          </a:p>
          <a:p>
            <a:pPr lvl="1"/>
            <a:r>
              <a:rPr lang="en-GB" dirty="0" smtClean="0"/>
              <a:t>Relatively slow</a:t>
            </a:r>
          </a:p>
          <a:p>
            <a:pPr lvl="1"/>
            <a:r>
              <a:rPr lang="en-GB" dirty="0" smtClean="0"/>
              <a:t>What happens when you run out of physical servers?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21" y="2996952"/>
            <a:ext cx="820559" cy="87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288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Deployment Options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/>
          <a:lstStyle/>
          <a:p>
            <a:r>
              <a:rPr lang="en-GB" dirty="0" smtClean="0"/>
              <a:t>Microservice Deployment Requirements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Cloud Computing</a:t>
            </a:r>
          </a:p>
          <a:p>
            <a:r>
              <a:rPr lang="en-GB" dirty="0" smtClean="0"/>
              <a:t>Containerisation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0825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Cloud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Cloud provides access to a potentially huge pool of resource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Provision what you want when you want it</a:t>
            </a:r>
          </a:p>
          <a:p>
            <a:pPr lvl="1"/>
            <a:r>
              <a:rPr lang="en-GB" dirty="0" smtClean="0"/>
              <a:t>Pay only for what you use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3282" y="2348880"/>
            <a:ext cx="795743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"the </a:t>
            </a:r>
            <a:r>
              <a:rPr lang="en-US" dirty="0"/>
              <a:t>practice of using a network of remote servers hosted on the Internet to store, </a:t>
            </a:r>
            <a:endParaRPr lang="en-US" dirty="0" smtClean="0"/>
          </a:p>
          <a:p>
            <a:r>
              <a:rPr lang="en-US" dirty="0" smtClean="0"/>
              <a:t>manage</a:t>
            </a:r>
            <a:r>
              <a:rPr lang="en-US" dirty="0"/>
              <a:t>, and process data, rather than a local server or a personal computer</a:t>
            </a:r>
            <a:r>
              <a:rPr lang="en-US" dirty="0" smtClean="0"/>
              <a:t>."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52120" y="3004412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Google search result 5/5/17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905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Amazon 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example of a Cloud computing provider</a:t>
            </a:r>
          </a:p>
          <a:p>
            <a:pPr lvl="1"/>
            <a:r>
              <a:rPr lang="en-GB" dirty="0" smtClean="0"/>
              <a:t>The first and (probably) biggest provider</a:t>
            </a:r>
          </a:p>
          <a:p>
            <a:pPr lvl="1"/>
            <a:r>
              <a:rPr lang="en-GB" dirty="0" smtClean="0"/>
              <a:t>Other providers have similar offerings</a:t>
            </a:r>
          </a:p>
          <a:p>
            <a:pPr lvl="2"/>
            <a:r>
              <a:rPr lang="en-GB" dirty="0" smtClean="0"/>
              <a:t>Microsoft Cloud (Azure)</a:t>
            </a:r>
          </a:p>
          <a:p>
            <a:pPr lvl="2"/>
            <a:r>
              <a:rPr lang="en-GB" dirty="0" smtClean="0"/>
              <a:t>Google Cloud Platform</a:t>
            </a:r>
          </a:p>
          <a:p>
            <a:pPr lvl="2"/>
            <a:r>
              <a:rPr lang="en-GB" dirty="0" err="1" smtClean="0"/>
              <a:t>Rackspace</a:t>
            </a:r>
            <a:endParaRPr lang="en-GB" dirty="0" smtClean="0"/>
          </a:p>
          <a:p>
            <a:pPr lvl="1"/>
            <a:r>
              <a:rPr lang="en-GB" dirty="0" smtClean="0"/>
              <a:t>See www.cloudharmony.com for a comparative list of providers</a:t>
            </a:r>
          </a:p>
          <a:p>
            <a:pPr lvl="2"/>
            <a:endParaRPr lang="en-GB" dirty="0" smtClean="0"/>
          </a:p>
          <a:p>
            <a:r>
              <a:rPr lang="en-GB" dirty="0" smtClean="0"/>
              <a:t>A huge range of services</a:t>
            </a:r>
          </a:p>
          <a:p>
            <a:pPr lvl="1"/>
            <a:r>
              <a:rPr lang="en-GB" dirty="0" smtClean="0"/>
              <a:t>Initially simple infrastructure</a:t>
            </a:r>
          </a:p>
          <a:p>
            <a:pPr lvl="2"/>
            <a:r>
              <a:rPr lang="en-GB" dirty="0" smtClean="0"/>
              <a:t>Virtual machines in the Cloud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3995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– Sample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Compute</a:t>
            </a:r>
          </a:p>
          <a:p>
            <a:pPr lvl="1"/>
            <a:r>
              <a:rPr lang="en-GB" dirty="0" smtClean="0"/>
              <a:t>Virtual machines, auto-scaling, load-balancing</a:t>
            </a:r>
          </a:p>
          <a:p>
            <a:r>
              <a:rPr lang="en-GB" dirty="0" smtClean="0"/>
              <a:t>Storage</a:t>
            </a:r>
          </a:p>
          <a:p>
            <a:pPr lvl="1"/>
            <a:r>
              <a:rPr lang="en-GB" dirty="0" smtClean="0"/>
              <a:t>Blob storage, tape archiving, network mountable file systems</a:t>
            </a:r>
          </a:p>
          <a:p>
            <a:r>
              <a:rPr lang="en-GB" dirty="0" smtClean="0"/>
              <a:t>Database</a:t>
            </a:r>
          </a:p>
          <a:p>
            <a:pPr lvl="1"/>
            <a:r>
              <a:rPr lang="en-GB" dirty="0" smtClean="0"/>
              <a:t>Managed RDBMS, </a:t>
            </a:r>
            <a:r>
              <a:rPr lang="en-GB" dirty="0" err="1" smtClean="0"/>
              <a:t>NoSQL</a:t>
            </a:r>
            <a:endParaRPr lang="en-GB" dirty="0" smtClean="0"/>
          </a:p>
          <a:p>
            <a:r>
              <a:rPr lang="en-GB" dirty="0" smtClean="0"/>
              <a:t>Networking</a:t>
            </a:r>
          </a:p>
          <a:p>
            <a:pPr lvl="1"/>
            <a:r>
              <a:rPr lang="en-GB" dirty="0" smtClean="0"/>
              <a:t>Software defined networking, DNS, content delivery</a:t>
            </a:r>
          </a:p>
          <a:p>
            <a:r>
              <a:rPr lang="en-GB" dirty="0" smtClean="0"/>
              <a:t>Management</a:t>
            </a:r>
          </a:p>
          <a:p>
            <a:pPr lvl="1"/>
            <a:r>
              <a:rPr lang="en-GB" dirty="0" smtClean="0"/>
              <a:t>Monitoring, alarms</a:t>
            </a:r>
          </a:p>
          <a:p>
            <a:r>
              <a:rPr lang="en-GB" dirty="0" smtClean="0"/>
              <a:t>Analytics</a:t>
            </a:r>
          </a:p>
          <a:p>
            <a:pPr lvl="1"/>
            <a:r>
              <a:rPr lang="en-GB" dirty="0" smtClean="0"/>
              <a:t>Big data tools</a:t>
            </a:r>
          </a:p>
          <a:p>
            <a:pPr lvl="1"/>
            <a:endParaRPr lang="en-GB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6657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Core of AWS is Infrastructure as a Service</a:t>
            </a:r>
          </a:p>
          <a:p>
            <a:pPr lvl="1"/>
            <a:r>
              <a:rPr lang="en-GB" dirty="0" smtClean="0"/>
              <a:t>Virtual machines in the cloud</a:t>
            </a:r>
          </a:p>
          <a:p>
            <a:r>
              <a:rPr lang="en-GB" dirty="0" smtClean="0"/>
              <a:t>AMI – Amazon Machine Image</a:t>
            </a:r>
          </a:p>
          <a:p>
            <a:pPr lvl="1"/>
            <a:r>
              <a:rPr lang="en-GB" dirty="0" smtClean="0"/>
              <a:t>A template for a virtual machine</a:t>
            </a:r>
          </a:p>
          <a:p>
            <a:pPr lvl="1"/>
            <a:r>
              <a:rPr lang="en-GB" dirty="0" smtClean="0"/>
              <a:t>Provided by Amazon or by you</a:t>
            </a:r>
          </a:p>
          <a:p>
            <a:r>
              <a:rPr lang="en-GB" dirty="0" smtClean="0"/>
              <a:t>Instance – A running virtual machine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– </a:t>
            </a:r>
            <a:r>
              <a:rPr lang="en-GB" dirty="0" err="1" smtClean="0"/>
              <a:t>IaaS</a:t>
            </a:r>
            <a:r>
              <a:rPr lang="en-GB" dirty="0" smtClean="0"/>
              <a:t> Machines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31640" y="3933056"/>
            <a:ext cx="1872208" cy="1512168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Machine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Image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3491880" y="4437112"/>
            <a:ext cx="1728192" cy="504056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08104" y="3933056"/>
            <a:ext cx="1872208" cy="1512168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Instance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7272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Regions and Zones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AWS Data Centres are distributed around the world</a:t>
            </a:r>
          </a:p>
          <a:p>
            <a:pPr lvl="1"/>
            <a:r>
              <a:rPr lang="en-GB" dirty="0" smtClean="0"/>
              <a:t>Each known as a Region</a:t>
            </a:r>
          </a:p>
          <a:p>
            <a:r>
              <a:rPr lang="en-GB" dirty="0" smtClean="0"/>
              <a:t>Each Region has multiple Availability Zones</a:t>
            </a:r>
          </a:p>
          <a:p>
            <a:pPr lvl="1"/>
            <a:r>
              <a:rPr lang="en-GB" dirty="0" smtClean="0"/>
              <a:t>Groups of machines with no common point of failure</a:t>
            </a: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835696" y="3284984"/>
            <a:ext cx="5544616" cy="2592288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985888" y="3501008"/>
            <a:ext cx="1010048" cy="1080120"/>
          </a:xfrm>
          <a:prstGeom prst="ellipse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AZ-1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641104" y="3501008"/>
            <a:ext cx="1010048" cy="1080120"/>
          </a:xfrm>
          <a:prstGeom prst="ellipse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AZ-2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850468" y="4581128"/>
            <a:ext cx="1010048" cy="1080120"/>
          </a:xfrm>
          <a:prstGeom prst="ellipse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AZ-3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1152" y="5291916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Region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9140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Instances run within a Virtual Private Cloud</a:t>
            </a:r>
          </a:p>
          <a:p>
            <a:pPr lvl="1"/>
            <a:r>
              <a:rPr lang="en-GB" dirty="0" smtClean="0"/>
              <a:t>A network configuration</a:t>
            </a:r>
          </a:p>
          <a:p>
            <a:pPr lvl="1"/>
            <a:r>
              <a:rPr lang="en-GB" dirty="0" smtClean="0"/>
              <a:t>May not be private!</a:t>
            </a:r>
          </a:p>
          <a:p>
            <a:pPr lvl="1"/>
            <a:r>
              <a:rPr lang="en-GB" dirty="0" smtClean="0"/>
              <a:t>Contains one or more subnets</a:t>
            </a:r>
          </a:p>
          <a:p>
            <a:pPr lvl="1"/>
            <a:r>
              <a:rPr lang="en-GB" dirty="0" smtClean="0"/>
              <a:t>Each subnet is associated with an Availability Zone</a:t>
            </a:r>
          </a:p>
          <a:p>
            <a:r>
              <a:rPr lang="en-GB" dirty="0" smtClean="0"/>
              <a:t>Network access to instances is controlled by Security Groups</a:t>
            </a:r>
          </a:p>
          <a:p>
            <a:pPr lvl="1"/>
            <a:r>
              <a:rPr lang="en-GB" dirty="0" smtClean="0"/>
              <a:t>Controls which ports ingress and egress is permitted on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Networking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347864" y="3789040"/>
            <a:ext cx="4752528" cy="216024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20072" y="4509120"/>
            <a:ext cx="1008112" cy="720080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Instance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4288" y="523811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VPC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4008" y="4149080"/>
            <a:ext cx="2160240" cy="145836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9" y="4021926"/>
            <a:ext cx="1890335" cy="1585521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5" idx="1"/>
          </p:cNvCxnSpPr>
          <p:nvPr/>
        </p:nvCxnSpPr>
        <p:spPr>
          <a:xfrm flipV="1">
            <a:off x="2600754" y="4869160"/>
            <a:ext cx="2619318" cy="720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28772" y="5229200"/>
            <a:ext cx="15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Security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9460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Adding and removing instances</a:t>
            </a:r>
          </a:p>
          <a:p>
            <a:pPr lvl="1"/>
            <a:r>
              <a:rPr lang="en-GB" dirty="0" smtClean="0"/>
              <a:t>As load varies</a:t>
            </a:r>
          </a:p>
          <a:p>
            <a:r>
              <a:rPr lang="en-GB" dirty="0" smtClean="0"/>
              <a:t>AWS provides an auto-scaling group</a:t>
            </a:r>
          </a:p>
          <a:p>
            <a:pPr lvl="1"/>
            <a:r>
              <a:rPr lang="en-GB" dirty="0" smtClean="0"/>
              <a:t>Defines the minimum, maximum and desired number of instances</a:t>
            </a:r>
          </a:p>
          <a:p>
            <a:r>
              <a:rPr lang="en-GB" dirty="0" smtClean="0"/>
              <a:t>Instance number may be modified</a:t>
            </a:r>
          </a:p>
          <a:p>
            <a:pPr lvl="1"/>
            <a:r>
              <a:rPr lang="en-GB" dirty="0" smtClean="0"/>
              <a:t>On a time schedule</a:t>
            </a:r>
          </a:p>
          <a:p>
            <a:pPr lvl="1"/>
            <a:r>
              <a:rPr lang="en-GB" dirty="0" smtClean="0"/>
              <a:t>In response to instance monitoring</a:t>
            </a:r>
          </a:p>
          <a:p>
            <a:pPr lvl="2"/>
            <a:r>
              <a:rPr lang="en-GB" dirty="0" smtClean="0"/>
              <a:t>Cloud Watch</a:t>
            </a:r>
          </a:p>
          <a:p>
            <a:r>
              <a:rPr lang="en-GB" dirty="0" smtClean="0"/>
              <a:t>Load is shared across instances with a load balancer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41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8899" y="188641"/>
            <a:ext cx="6806201" cy="5876574"/>
          </a:xfrm>
          <a:prstGeom prst="rect">
            <a:avLst/>
          </a:prstGeom>
        </p:spPr>
      </p:pic>
      <p:sp>
        <p:nvSpPr>
          <p:cNvPr id="4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142897"/>
      </p:ext>
    </p:extLst>
  </p:cSld>
  <p:clrMapOvr>
    <a:masterClrMapping/>
  </p:clrMapOvr>
  <p:transition spd="slow">
    <p:wipe dir="d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2195736" y="3573016"/>
            <a:ext cx="4536504" cy="2448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Instances started by auto-scaling may be associated with a load balancer</a:t>
            </a:r>
          </a:p>
          <a:p>
            <a:pPr lvl="1"/>
            <a:r>
              <a:rPr lang="en-GB" dirty="0" smtClean="0"/>
              <a:t>Distributes requests to running instances</a:t>
            </a:r>
          </a:p>
          <a:p>
            <a:pPr lvl="1"/>
            <a:r>
              <a:rPr lang="en-GB" dirty="0" smtClean="0"/>
              <a:t>Monitors for failed instances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752020" y="3913820"/>
            <a:ext cx="1800200" cy="1872208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20072" y="4293096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72472" y="4445496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24872" y="4597896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77272" y="4750296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361184" y="3915603"/>
            <a:ext cx="1800200" cy="1872208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29236" y="4294879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81636" y="4447279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34036" y="4599679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86436" y="4752079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051720" y="2852936"/>
            <a:ext cx="1666764" cy="504056"/>
          </a:xfrm>
          <a:prstGeom prst="rightArrow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7863837">
            <a:off x="3364989" y="3682129"/>
            <a:ext cx="1666764" cy="504056"/>
          </a:xfrm>
          <a:prstGeom prst="rightArrow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rot="2550377">
            <a:off x="4278531" y="3586736"/>
            <a:ext cx="1220129" cy="547185"/>
          </a:xfrm>
          <a:prstGeom prst="rightArrow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84587" y="2654518"/>
            <a:ext cx="1653988" cy="864096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Load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Balancer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23948" y="540853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AZ1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69828" y="540000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AZ2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624006" y="5677562"/>
            <a:ext cx="1996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Auto-Scaling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3465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Your instructor will demonstrate some of the capabilities of AWS</a:t>
            </a:r>
          </a:p>
          <a:p>
            <a:pPr lvl="1"/>
            <a:r>
              <a:rPr lang="en-GB" dirty="0" smtClean="0"/>
              <a:t>Including</a:t>
            </a:r>
          </a:p>
          <a:p>
            <a:pPr lvl="2"/>
            <a:r>
              <a:rPr lang="en-GB" dirty="0" smtClean="0"/>
              <a:t>Provisioning a virtual machine</a:t>
            </a:r>
          </a:p>
          <a:p>
            <a:pPr lvl="2"/>
            <a:r>
              <a:rPr lang="en-GB" dirty="0" smtClean="0"/>
              <a:t>Auto scaling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67" y="85874"/>
            <a:ext cx="941090" cy="9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131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Deployment Options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/>
          <a:lstStyle/>
          <a:p>
            <a:r>
              <a:rPr lang="en-GB" dirty="0" smtClean="0"/>
              <a:t>Microservice Deployment Requirements</a:t>
            </a:r>
            <a:endParaRPr lang="en-GB" dirty="0"/>
          </a:p>
          <a:p>
            <a:r>
              <a:rPr lang="en-GB" dirty="0" smtClean="0"/>
              <a:t>Cloud Computing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Containerisation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06135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2060"/>
                </a:solidFill>
              </a:rPr>
              <a:t>Docker is a software </a:t>
            </a:r>
            <a:r>
              <a:rPr lang="en-US" dirty="0" err="1">
                <a:solidFill>
                  <a:srgbClr val="002060"/>
                </a:solidFill>
              </a:rPr>
              <a:t>containerisation</a:t>
            </a:r>
            <a:r>
              <a:rPr lang="en-US" dirty="0">
                <a:solidFill>
                  <a:srgbClr val="002060"/>
                </a:solidFill>
              </a:rPr>
              <a:t> platform  </a:t>
            </a:r>
          </a:p>
          <a:p>
            <a:pPr lvl="1"/>
            <a:r>
              <a:rPr lang="en-US" dirty="0"/>
              <a:t> A container is a complete filesystem which contains a software application and all of its dependencies </a:t>
            </a:r>
            <a:endParaRPr lang="en-US" dirty="0" smtClean="0"/>
          </a:p>
          <a:p>
            <a:pPr lvl="2"/>
            <a:r>
              <a:rPr lang="en-GB" dirty="0" smtClean="0"/>
              <a:t>A great choice for microservice deployment</a:t>
            </a:r>
            <a:endParaRPr lang="en-US" dirty="0"/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Containers isolate applications from each other and the rest of the system </a:t>
            </a:r>
          </a:p>
          <a:p>
            <a:pPr lvl="1"/>
            <a:r>
              <a:rPr lang="en-US" dirty="0" smtClean="0"/>
              <a:t>Similar concept to virtualization except:</a:t>
            </a:r>
          </a:p>
          <a:p>
            <a:pPr lvl="2"/>
            <a:r>
              <a:rPr lang="en-GB" dirty="0" smtClean="0"/>
              <a:t>Containers do not contain an operating system</a:t>
            </a:r>
          </a:p>
          <a:p>
            <a:pPr lvl="2"/>
            <a:r>
              <a:rPr lang="en-GB" dirty="0" smtClean="0"/>
              <a:t>Just the application files</a:t>
            </a:r>
          </a:p>
          <a:p>
            <a:pPr lvl="2"/>
            <a:r>
              <a:rPr lang="en-GB" dirty="0" smtClean="0"/>
              <a:t>All containers share the same OS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12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930376"/>
      </p:ext>
    </p:extLst>
  </p:cSld>
  <p:clrMapOvr>
    <a:masterClrMapping/>
  </p:clrMapOvr>
  <p:transition spd="slow">
    <p:wipe dir="d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Containerisation vs. Virtualisation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88130" y="2531056"/>
            <a:ext cx="1008112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862408" y="2503496"/>
            <a:ext cx="1008112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88545" y="3568824"/>
            <a:ext cx="2970698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Docker</a:t>
            </a:r>
            <a:r>
              <a:rPr lang="en-GB" dirty="0" smtClean="0">
                <a:solidFill>
                  <a:schemeClr val="tx1"/>
                </a:solidFill>
              </a:rPr>
              <a:t> Container Engine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88545" y="4293096"/>
            <a:ext cx="2970698" cy="648072"/>
          </a:xfrm>
          <a:prstGeom prst="round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Operating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74922" y="4293096"/>
            <a:ext cx="3041494" cy="648072"/>
          </a:xfrm>
          <a:prstGeom prst="round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Operating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088545" y="5093568"/>
            <a:ext cx="2970698" cy="648072"/>
          </a:xfrm>
          <a:prstGeom prst="roundRect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Hardware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292080" y="5013176"/>
            <a:ext cx="3024336" cy="648072"/>
          </a:xfrm>
          <a:prstGeom prst="roundRect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Hardware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281724" y="3573016"/>
            <a:ext cx="3034692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Hypervisor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74674" y="1283415"/>
            <a:ext cx="1385557" cy="21602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10811" y="1318309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930617" y="1280675"/>
            <a:ext cx="1385557" cy="21602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66754" y="1315569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333496" y="2715321"/>
            <a:ext cx="1267911" cy="648072"/>
          </a:xfrm>
          <a:prstGeom prst="roundRect">
            <a:avLst/>
          </a:prstGeom>
          <a:solidFill>
            <a:srgbClr val="ACCBF9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Operating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989439" y="2724283"/>
            <a:ext cx="1267911" cy="648072"/>
          </a:xfrm>
          <a:prstGeom prst="roundRect">
            <a:avLst/>
          </a:prstGeom>
          <a:solidFill>
            <a:srgbClr val="ACCBF9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Operating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463395" y="1715463"/>
            <a:ext cx="1008112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169459" y="1712500"/>
            <a:ext cx="1008112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99408" y="1280675"/>
            <a:ext cx="1385557" cy="21602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73686" y="1277264"/>
            <a:ext cx="1385557" cy="21602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00932" y="1306071"/>
            <a:ext cx="110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Container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265246" y="1311763"/>
            <a:ext cx="110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722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Docker was originally a Linux application</a:t>
            </a:r>
          </a:p>
          <a:p>
            <a:pPr lvl="1"/>
            <a:r>
              <a:rPr lang="en-US" dirty="0"/>
              <a:t>It uses the kernel container functionality</a:t>
            </a:r>
          </a:p>
          <a:p>
            <a:pPr lvl="1"/>
            <a:r>
              <a:rPr lang="en-US" dirty="0"/>
              <a:t>We will be running our Docker images on </a:t>
            </a:r>
            <a:r>
              <a:rPr lang="en-US" dirty="0" smtClean="0"/>
              <a:t>Linux</a:t>
            </a:r>
          </a:p>
          <a:p>
            <a:r>
              <a:rPr lang="en-US" dirty="0" smtClean="0"/>
              <a:t>Windows containers are supported on Windows Server 2016</a:t>
            </a:r>
          </a:p>
          <a:p>
            <a:r>
              <a:rPr lang="en-US" dirty="0" smtClean="0"/>
              <a:t>Important: Unlike virtualization</a:t>
            </a:r>
          </a:p>
          <a:p>
            <a:pPr lvl="1"/>
            <a:r>
              <a:rPr lang="en-US" dirty="0" smtClean="0"/>
              <a:t>Linux containers require a </a:t>
            </a:r>
            <a:r>
              <a:rPr lang="en-US" dirty="0" err="1" smtClean="0"/>
              <a:t>linux</a:t>
            </a:r>
            <a:r>
              <a:rPr lang="en-US" dirty="0" smtClean="0"/>
              <a:t> machine</a:t>
            </a:r>
          </a:p>
          <a:p>
            <a:pPr lvl="1"/>
            <a:r>
              <a:rPr lang="en-US" dirty="0" smtClean="0"/>
              <a:t>Windows containers require a Windows machine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can run inside a virtual machine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12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27921"/>
      </p:ext>
    </p:extLst>
  </p:cSld>
  <p:clrMapOvr>
    <a:masterClrMapping/>
  </p:clrMapOvr>
  <p:transition spd="slow">
    <p:wipe dir="d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</a:t>
            </a:r>
            <a:r>
              <a:rPr lang="en-US" dirty="0" smtClean="0"/>
              <a:t>and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containers are like directory structures</a:t>
            </a:r>
          </a:p>
          <a:p>
            <a:pPr lvl="1"/>
            <a:r>
              <a:rPr lang="en-US" dirty="0"/>
              <a:t>A container holds everything required for an application to run</a:t>
            </a:r>
          </a:p>
          <a:p>
            <a:pPr lvl="1"/>
            <a:r>
              <a:rPr lang="en-US" dirty="0"/>
              <a:t>Every container is created from a </a:t>
            </a:r>
            <a:r>
              <a:rPr lang="en-US" dirty="0" err="1"/>
              <a:t>Docker</a:t>
            </a:r>
            <a:r>
              <a:rPr lang="en-US" dirty="0"/>
              <a:t> image</a:t>
            </a:r>
          </a:p>
          <a:p>
            <a:pPr lvl="1"/>
            <a:r>
              <a:rPr lang="en-US" dirty="0"/>
              <a:t>They can be run, started, stopped and deleted </a:t>
            </a:r>
          </a:p>
          <a:p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err="1" smtClean="0">
                <a:solidFill>
                  <a:srgbClr val="002060"/>
                </a:solidFill>
              </a:rPr>
              <a:t>Docker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images are read-only templates</a:t>
            </a:r>
          </a:p>
          <a:p>
            <a:pPr lvl="1"/>
            <a:r>
              <a:rPr lang="en-US" dirty="0" smtClean="0"/>
              <a:t>Created from snapshots of containers</a:t>
            </a:r>
          </a:p>
          <a:p>
            <a:pPr lvl="1"/>
            <a:r>
              <a:rPr lang="en-US" dirty="0" smtClean="0"/>
              <a:t>Used to create new running containers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68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812240122"/>
      </p:ext>
    </p:extLst>
  </p:cSld>
  <p:clrMapOvr>
    <a:masterClrMapping/>
  </p:clrMapOvr>
  <p:transition spd="slow">
    <p:wipe dir="d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Managing </a:t>
            </a:r>
            <a:r>
              <a:rPr lang="en-GB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All aspects of </a:t>
            </a:r>
            <a:r>
              <a:rPr lang="en-GB" dirty="0" err="1" smtClean="0"/>
              <a:t>Docker</a:t>
            </a:r>
            <a:r>
              <a:rPr lang="en-GB" dirty="0" smtClean="0"/>
              <a:t> can be run through the command line</a:t>
            </a:r>
          </a:p>
          <a:p>
            <a:pPr lvl="1"/>
            <a:r>
              <a:rPr lang="en-GB" dirty="0" smtClean="0"/>
              <a:t>Powerful but tedious to learn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A nice alternative</a:t>
            </a:r>
          </a:p>
          <a:p>
            <a:r>
              <a:rPr lang="en-GB" dirty="0" err="1" smtClean="0"/>
              <a:t>Portainer</a:t>
            </a:r>
            <a:r>
              <a:rPr lang="en-GB" dirty="0" smtClean="0"/>
              <a:t> a web interface for </a:t>
            </a:r>
            <a:r>
              <a:rPr lang="en-GB" dirty="0" err="1" smtClean="0"/>
              <a:t>Docker</a:t>
            </a:r>
            <a:endParaRPr lang="en-GB" dirty="0" smtClean="0"/>
          </a:p>
          <a:p>
            <a:pPr lvl="1"/>
            <a:r>
              <a:rPr lang="en-GB" dirty="0" smtClean="0"/>
              <a:t>Allows graphical management of many aspects of </a:t>
            </a:r>
            <a:r>
              <a:rPr lang="en-GB" dirty="0" err="1" smtClean="0"/>
              <a:t>Docker</a:t>
            </a:r>
            <a:endParaRPr lang="en-GB" dirty="0" smtClean="0"/>
          </a:p>
          <a:p>
            <a:r>
              <a:rPr lang="en-GB" dirty="0" smtClean="0"/>
              <a:t>Run it in a </a:t>
            </a:r>
            <a:r>
              <a:rPr lang="en-GB" dirty="0" err="1" smtClean="0"/>
              <a:t>Docker</a:t>
            </a:r>
            <a:r>
              <a:rPr lang="en-GB" dirty="0" smtClean="0"/>
              <a:t> container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Connect to port 9000 with a browser</a:t>
            </a:r>
          </a:p>
          <a:p>
            <a:endParaRPr lang="en-GB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772816"/>
            <a:ext cx="2790825" cy="1133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4437112"/>
            <a:ext cx="7231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docker</a:t>
            </a:r>
            <a:r>
              <a:rPr lang="en-US" dirty="0"/>
              <a:t> run -d -p </a:t>
            </a:r>
            <a:r>
              <a:rPr lang="en-US" dirty="0" smtClean="0"/>
              <a:t>9000:9000  </a:t>
            </a:r>
          </a:p>
          <a:p>
            <a:r>
              <a:rPr lang="en-US" dirty="0"/>
              <a:t>	</a:t>
            </a:r>
            <a:r>
              <a:rPr lang="en-US" dirty="0" smtClean="0"/>
              <a:t>-</a:t>
            </a:r>
            <a:r>
              <a:rPr lang="en-US" dirty="0"/>
              <a:t>v /</a:t>
            </a:r>
            <a:r>
              <a:rPr lang="en-US" dirty="0" err="1"/>
              <a:t>var</a:t>
            </a:r>
            <a:r>
              <a:rPr lang="en-US" dirty="0"/>
              <a:t>/run/</a:t>
            </a:r>
            <a:r>
              <a:rPr lang="en-US" dirty="0" err="1"/>
              <a:t>docker.sock</a:t>
            </a:r>
            <a:r>
              <a:rPr lang="en-US" dirty="0"/>
              <a:t>:/</a:t>
            </a:r>
            <a:r>
              <a:rPr lang="en-US" dirty="0" err="1"/>
              <a:t>var</a:t>
            </a:r>
            <a:r>
              <a:rPr lang="en-US" dirty="0"/>
              <a:t>/run/</a:t>
            </a:r>
            <a:r>
              <a:rPr lang="en-US" dirty="0" err="1"/>
              <a:t>docker.sock</a:t>
            </a:r>
            <a:r>
              <a:rPr lang="en-US" dirty="0"/>
              <a:t> </a:t>
            </a:r>
            <a:r>
              <a:rPr lang="en-US" dirty="0" err="1"/>
              <a:t>portainer</a:t>
            </a:r>
            <a:r>
              <a:rPr lang="en-US" dirty="0"/>
              <a:t>/</a:t>
            </a:r>
            <a:r>
              <a:rPr lang="en-US" dirty="0" err="1"/>
              <a:t>portainer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188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Portainer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8053817" cy="37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428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Your instructor will demonstrate </a:t>
            </a:r>
            <a:r>
              <a:rPr lang="en-US" dirty="0">
                <a:solidFill>
                  <a:srgbClr val="002060"/>
                </a:solidFill>
              </a:rPr>
              <a:t>how to create, run and interact with a </a:t>
            </a:r>
            <a:r>
              <a:rPr lang="en-US" dirty="0" err="1">
                <a:solidFill>
                  <a:srgbClr val="002060"/>
                </a:solidFill>
              </a:rPr>
              <a:t>Docker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machine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976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22" y="264247"/>
            <a:ext cx="941090" cy="9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29174"/>
      </p:ext>
    </p:extLst>
  </p:cSld>
  <p:clrMapOvr>
    <a:masterClrMapping/>
  </p:clrMapOvr>
  <p:transition spd="slow">
    <p:wipe dir="d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I2DOt6RzRcU51QxdhNew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GzTPKJNXuuOK4v20iPS7"/>
</p:tagLst>
</file>

<file path=ppt/theme/theme1.xml><?xml version="1.0" encoding="utf-8"?>
<a:theme xmlns:a="http://schemas.openxmlformats.org/drawingml/2006/main" name="PowerPoint Slides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3B2CEAA-DB6F-C34D-AB29-BEC506ECCBF0}" vid="{AA0210F5-2E58-BF46-9EAB-BF42C0588879}"/>
    </a:ext>
  </a:extLst>
</a:theme>
</file>

<file path=ppt/theme/theme2.xml><?xml version="1.0" encoding="utf-8"?>
<a:theme xmlns:a="http://schemas.openxmlformats.org/drawingml/2006/main" name="1_PowerPoint Slides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3B2CEAA-DB6F-C34D-AB29-BEC506ECCBF0}" vid="{AA0210F5-2E58-BF46-9EAB-BF42C0588879}"/>
    </a:ext>
  </a:extLst>
</a:theme>
</file>

<file path=ppt/theme/theme3.xml><?xml version="1.0" encoding="utf-8"?>
<a:theme xmlns:a="http://schemas.openxmlformats.org/drawingml/2006/main" name="2_PowerPoint Slides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93B2CEAA-DB6F-C34D-AB29-BEC506ECCBF0}" vid="{AA0210F5-2E58-BF46-9EAB-BF42C058887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KPL PP Template</Template>
  <TotalTime>0</TotalTime>
  <Words>8128</Words>
  <Application>Microsoft Office PowerPoint</Application>
  <PresentationFormat>On-screen Show (4:3)</PresentationFormat>
  <Paragraphs>1815</Paragraphs>
  <Slides>204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204</vt:i4>
      </vt:variant>
    </vt:vector>
  </HeadingPairs>
  <TitlesOfParts>
    <vt:vector size="213" baseType="lpstr">
      <vt:lpstr>Arial</vt:lpstr>
      <vt:lpstr>Calibri</vt:lpstr>
      <vt:lpstr>Century Schoolbook</vt:lpstr>
      <vt:lpstr>Courier New</vt:lpstr>
      <vt:lpstr>Tahoma</vt:lpstr>
      <vt:lpstr>Wingdings</vt:lpstr>
      <vt:lpstr>PowerPoint Slides</vt:lpstr>
      <vt:lpstr>1_PowerPoint Slides</vt:lpstr>
      <vt:lpstr>2_PowerPoint Slides</vt:lpstr>
      <vt:lpstr> Designing and Implementing Distributed, Service Based Architecture</vt:lpstr>
      <vt:lpstr>PowerPoint Presentation</vt:lpstr>
      <vt:lpstr>About You</vt:lpstr>
      <vt:lpstr>   Chapter 1: The State of Systems  </vt:lpstr>
      <vt:lpstr>Session Objectives</vt:lpstr>
      <vt:lpstr>In the Past …</vt:lpstr>
      <vt:lpstr>PowerPoint Presentation</vt:lpstr>
      <vt:lpstr>Is It Really a Monolith?</vt:lpstr>
      <vt:lpstr>PowerPoint Presentation</vt:lpstr>
      <vt:lpstr>Why Are These Tiers Used?</vt:lpstr>
      <vt:lpstr>PowerPoint Presentation</vt:lpstr>
      <vt:lpstr>N-Tier Does Not Always Help</vt:lpstr>
      <vt:lpstr>What We Really Really Want</vt:lpstr>
      <vt:lpstr>Session Summary</vt:lpstr>
      <vt:lpstr>Chapter 2: Brewer's Theorem</vt:lpstr>
      <vt:lpstr>Session Objectives</vt:lpstr>
      <vt:lpstr>The Problem of Internet Shopping</vt:lpstr>
      <vt:lpstr>Poor Shoppers</vt:lpstr>
      <vt:lpstr>Brewer's Theorem</vt:lpstr>
      <vt:lpstr>What Do We Mean By C. A. P.?</vt:lpstr>
      <vt:lpstr>Addressing Brewer's Issues -P</vt:lpstr>
      <vt:lpstr>Addressing Brewer's Issues - A</vt:lpstr>
      <vt:lpstr>Addressing Brewer's Issues - C</vt:lpstr>
      <vt:lpstr>Addressing Brewer's Issues - Web</vt:lpstr>
      <vt:lpstr>Brewer's Theorem</vt:lpstr>
      <vt:lpstr>Session Summary</vt:lpstr>
      <vt:lpstr>  Chapter 3: Microservices Basics  </vt:lpstr>
      <vt:lpstr>Session Objectives</vt:lpstr>
      <vt:lpstr>Microservice Basics</vt:lpstr>
      <vt:lpstr>What Are Microservices?</vt:lpstr>
      <vt:lpstr>The Scale Cube</vt:lpstr>
      <vt:lpstr>The Scale Cube</vt:lpstr>
      <vt:lpstr>Why Microservices?</vt:lpstr>
      <vt:lpstr>Applications are Composed from Microservices </vt:lpstr>
      <vt:lpstr>Should you use Microservices?</vt:lpstr>
      <vt:lpstr>Benefits of Microservices</vt:lpstr>
      <vt:lpstr>Disadvantages of Microservices</vt:lpstr>
      <vt:lpstr>Disadvantages of Microservices</vt:lpstr>
      <vt:lpstr>Microservice Basics</vt:lpstr>
      <vt:lpstr>Microservice Principles</vt:lpstr>
      <vt:lpstr>Microservice Principles to Consider</vt:lpstr>
      <vt:lpstr>Principles – Our Answer</vt:lpstr>
      <vt:lpstr>Principles – Our Answer</vt:lpstr>
      <vt:lpstr>Principles – Our Answer</vt:lpstr>
      <vt:lpstr>How Big is a Microservice</vt:lpstr>
      <vt:lpstr>How Big is a Microservice</vt:lpstr>
      <vt:lpstr>Decomposing Applications into Services</vt:lpstr>
      <vt:lpstr>So: How Big is a Microservice</vt:lpstr>
      <vt:lpstr>Microservice Basics</vt:lpstr>
      <vt:lpstr>Microservices and Network Performance</vt:lpstr>
      <vt:lpstr>Virtualised Networks</vt:lpstr>
      <vt:lpstr>Virtualised Networks</vt:lpstr>
      <vt:lpstr>Software Defined Networks</vt:lpstr>
      <vt:lpstr>Microservice Basics</vt:lpstr>
      <vt:lpstr>Identifying Microservices</vt:lpstr>
      <vt:lpstr>A Process – Quick Sketch</vt:lpstr>
      <vt:lpstr>Identifying Microservices - Example</vt:lpstr>
      <vt:lpstr>Identifying Microservices - Example</vt:lpstr>
      <vt:lpstr>Identifying Microservices - Example</vt:lpstr>
      <vt:lpstr>Microservice Basics</vt:lpstr>
      <vt:lpstr>Implications for Microservice Teams</vt:lpstr>
      <vt:lpstr>Make Up and Size of Team</vt:lpstr>
      <vt:lpstr>Session Summary</vt:lpstr>
      <vt:lpstr>Chapter 4: Service Interfaces</vt:lpstr>
      <vt:lpstr>Session Objectives</vt:lpstr>
      <vt:lpstr>Service Interfaces</vt:lpstr>
      <vt:lpstr>Accessing Services</vt:lpstr>
      <vt:lpstr>Defining Interfaces</vt:lpstr>
      <vt:lpstr>Service Interfaces</vt:lpstr>
      <vt:lpstr>Swagger / OpenAPI </vt:lpstr>
      <vt:lpstr>Sample OpenAPI Document</vt:lpstr>
      <vt:lpstr>YAML – Yet Another Markup Language</vt:lpstr>
      <vt:lpstr>OpenAPI Schema Types</vt:lpstr>
      <vt:lpstr>JSON Schema Definition</vt:lpstr>
      <vt:lpstr>Swagger Demo</vt:lpstr>
      <vt:lpstr>Session Summary</vt:lpstr>
      <vt:lpstr>Chapter 5: Deployment Options</vt:lpstr>
      <vt:lpstr>Session Objectives</vt:lpstr>
      <vt:lpstr>Deployment Options</vt:lpstr>
      <vt:lpstr>Deploying Microservices</vt:lpstr>
      <vt:lpstr>Limitations of Conventional Infrastructure</vt:lpstr>
      <vt:lpstr>Deployment Options</vt:lpstr>
      <vt:lpstr>Cloud Computing</vt:lpstr>
      <vt:lpstr>Amazon AWS</vt:lpstr>
      <vt:lpstr>AWS – Sample Services</vt:lpstr>
      <vt:lpstr>AWS – IaaS Machines</vt:lpstr>
      <vt:lpstr>Regions and Zones</vt:lpstr>
      <vt:lpstr>AWS Networking</vt:lpstr>
      <vt:lpstr>Auto Scaling</vt:lpstr>
      <vt:lpstr>AWS Load Balancing</vt:lpstr>
      <vt:lpstr>AWS Demonstration</vt:lpstr>
      <vt:lpstr>Deployment Options</vt:lpstr>
      <vt:lpstr>Docker</vt:lpstr>
      <vt:lpstr>Containerisation vs. Virtualisation</vt:lpstr>
      <vt:lpstr>Running Docker</vt:lpstr>
      <vt:lpstr>Images and Containers</vt:lpstr>
      <vt:lpstr>Managing Docker</vt:lpstr>
      <vt:lpstr>Portainer</vt:lpstr>
      <vt:lpstr>Docker Demo</vt:lpstr>
      <vt:lpstr>Docker Images</vt:lpstr>
      <vt:lpstr>The Dockerfile</vt:lpstr>
      <vt:lpstr>Building Images</vt:lpstr>
      <vt:lpstr>Docker Registry</vt:lpstr>
      <vt:lpstr>Using the Registry</vt:lpstr>
      <vt:lpstr>Session Summary</vt:lpstr>
      <vt:lpstr>Chapter 6: Microservice Design Patterns</vt:lpstr>
      <vt:lpstr>Session Objectives</vt:lpstr>
      <vt:lpstr>Microservice Design Patterns</vt:lpstr>
      <vt:lpstr>Microservice Design Patterns</vt:lpstr>
      <vt:lpstr>The Standard Patterns</vt:lpstr>
      <vt:lpstr>A Set of Tools</vt:lpstr>
      <vt:lpstr>Microservice Design Patterns</vt:lpstr>
      <vt:lpstr>Proxy Pattern</vt:lpstr>
      <vt:lpstr>Proxy Pattern</vt:lpstr>
      <vt:lpstr>Microservice Design Patterns</vt:lpstr>
      <vt:lpstr>Aggregator Pattern</vt:lpstr>
      <vt:lpstr>Aggregator Pattern</vt:lpstr>
      <vt:lpstr>Microservice Design Patterns</vt:lpstr>
      <vt:lpstr>The Need for a Circuit Breaker</vt:lpstr>
      <vt:lpstr>Circuit Breaker</vt:lpstr>
      <vt:lpstr>Circuit Breaker Operation</vt:lpstr>
      <vt:lpstr>Circuit Breaker Demonstration</vt:lpstr>
      <vt:lpstr>Microservice Design Patterns</vt:lpstr>
      <vt:lpstr>Service Discovery</vt:lpstr>
      <vt:lpstr>Service Registration Pattern</vt:lpstr>
      <vt:lpstr>Service Health Checks</vt:lpstr>
      <vt:lpstr>Who Registers a Service?</vt:lpstr>
      <vt:lpstr>Microservice Design Patterns</vt:lpstr>
      <vt:lpstr>Messaging Patterns</vt:lpstr>
      <vt:lpstr>Asynchronous Messaging</vt:lpstr>
      <vt:lpstr>Implementing Asynchronous Messaging</vt:lpstr>
      <vt:lpstr>Asynchronous Messaging Operation</vt:lpstr>
      <vt:lpstr>Microservice Design Patterns</vt:lpstr>
      <vt:lpstr>Database per Service</vt:lpstr>
      <vt:lpstr>Issues with Database per Service</vt:lpstr>
      <vt:lpstr>Shared Database</vt:lpstr>
      <vt:lpstr>Data Synchronisation</vt:lpstr>
      <vt:lpstr>The Synchronisation Challenge</vt:lpstr>
      <vt:lpstr>Eventual Consistency</vt:lpstr>
      <vt:lpstr>Acheving Eventual Consistency</vt:lpstr>
      <vt:lpstr>Acheving Eventual Consistency</vt:lpstr>
      <vt:lpstr>Messaging for Consistency</vt:lpstr>
      <vt:lpstr>Extending the Pattern</vt:lpstr>
      <vt:lpstr>Microservice Design Patterns</vt:lpstr>
      <vt:lpstr>Session Summary</vt:lpstr>
      <vt:lpstr>Chapter 7: NoSQL Datastores</vt:lpstr>
      <vt:lpstr>Session Objectives</vt:lpstr>
      <vt:lpstr>NoSQL Data Stores</vt:lpstr>
      <vt:lpstr>What Is Meant By NoSQL?</vt:lpstr>
      <vt:lpstr>Qualities of NoSQL Stores</vt:lpstr>
      <vt:lpstr>NoSQL Distribution</vt:lpstr>
      <vt:lpstr>Qualities of NoSQL Stores</vt:lpstr>
      <vt:lpstr>NoSQL Data Stores</vt:lpstr>
      <vt:lpstr>Key-Value Datastores</vt:lpstr>
      <vt:lpstr>Structure of Key-Value Stores</vt:lpstr>
      <vt:lpstr>PowerPoint Presentation</vt:lpstr>
      <vt:lpstr>Use Cases for Key-Value Stores</vt:lpstr>
      <vt:lpstr>NoSQL Data Stores</vt:lpstr>
      <vt:lpstr>Document Datastores</vt:lpstr>
      <vt:lpstr>Structure of Document Stores</vt:lpstr>
      <vt:lpstr>PowerPoint Presentation</vt:lpstr>
      <vt:lpstr>Use Cases for Document Stores</vt:lpstr>
      <vt:lpstr>NoSQL Data Stores</vt:lpstr>
      <vt:lpstr>Column Family Datastores</vt:lpstr>
      <vt:lpstr>Structure of Column Family Stores</vt:lpstr>
      <vt:lpstr>Column Storage</vt:lpstr>
      <vt:lpstr>Structure of Column Storage</vt:lpstr>
      <vt:lpstr>Example Column Family</vt:lpstr>
      <vt:lpstr>Use Cases for Column Family Stores</vt:lpstr>
      <vt:lpstr>NoSQL Data Stores</vt:lpstr>
      <vt:lpstr>Graph Datastores</vt:lpstr>
      <vt:lpstr>Structure of Graph Stores</vt:lpstr>
      <vt:lpstr>PowerPoint Presentation</vt:lpstr>
      <vt:lpstr>Use Cases for Graph Stores</vt:lpstr>
      <vt:lpstr>Datastores</vt:lpstr>
      <vt:lpstr>Session Summary</vt:lpstr>
      <vt:lpstr>Chapter 8: Container Orchestration</vt:lpstr>
      <vt:lpstr>Session Objectives</vt:lpstr>
      <vt:lpstr>Container Orchestration</vt:lpstr>
      <vt:lpstr>Docker Compose</vt:lpstr>
      <vt:lpstr>Running Compose</vt:lpstr>
      <vt:lpstr>Skeleton docker-compose.yml</vt:lpstr>
      <vt:lpstr>Compose Configuration</vt:lpstr>
      <vt:lpstr>Docker Compose Demo</vt:lpstr>
      <vt:lpstr>Container Orchestration</vt:lpstr>
      <vt:lpstr>Docker Swarm – What is it?</vt:lpstr>
      <vt:lpstr>Swarm Services</vt:lpstr>
      <vt:lpstr>Docker Swarm on AWS</vt:lpstr>
      <vt:lpstr>Swarm on AWS Creates Resources</vt:lpstr>
      <vt:lpstr>Docker Swarm Demo</vt:lpstr>
      <vt:lpstr>Session Summary</vt:lpstr>
      <vt:lpstr>Chapter 9: SAM and Reactive Systems</vt:lpstr>
      <vt:lpstr>Session Objectives</vt:lpstr>
      <vt:lpstr>SAM and Reactive systems</vt:lpstr>
      <vt:lpstr>AWS Lambdas</vt:lpstr>
      <vt:lpstr>AWS Lambda Functions</vt:lpstr>
      <vt:lpstr>Lambda code example</vt:lpstr>
      <vt:lpstr>Triggering Lambdas</vt:lpstr>
      <vt:lpstr>REST Service with API Gateway and Lambda</vt:lpstr>
      <vt:lpstr>AWS Lambdas</vt:lpstr>
      <vt:lpstr>Session Objectives</vt:lpstr>
      <vt:lpstr>Chapter 10: Course Summary</vt:lpstr>
      <vt:lpstr>Closing Thoughts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2016-12-06T10:04:45Z</dcterms:created>
  <dcterms:modified xsi:type="dcterms:W3CDTF">2017-05-08T06:59:39Z</dcterms:modified>
</cp:coreProperties>
</file>